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 ContentType="image/tiff"/>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5" r:id="rId6"/>
  </p:sldMasterIdLst>
  <p:notesMasterIdLst>
    <p:notesMasterId r:id="rId52"/>
  </p:notesMasterIdLst>
  <p:sldIdLst>
    <p:sldId id="299" r:id="rId7"/>
    <p:sldId id="1214" r:id="rId8"/>
    <p:sldId id="1215" r:id="rId9"/>
    <p:sldId id="1623" r:id="rId10"/>
    <p:sldId id="1624" r:id="rId11"/>
    <p:sldId id="1625" r:id="rId12"/>
    <p:sldId id="1626" r:id="rId13"/>
    <p:sldId id="1627" r:id="rId14"/>
    <p:sldId id="1629" r:id="rId15"/>
    <p:sldId id="1630" r:id="rId16"/>
    <p:sldId id="1631" r:id="rId17"/>
    <p:sldId id="1632" r:id="rId18"/>
    <p:sldId id="1633" r:id="rId19"/>
    <p:sldId id="1634" r:id="rId20"/>
    <p:sldId id="1635" r:id="rId21"/>
    <p:sldId id="1636" r:id="rId22"/>
    <p:sldId id="1637" r:id="rId23"/>
    <p:sldId id="1638" r:id="rId24"/>
    <p:sldId id="1639" r:id="rId25"/>
    <p:sldId id="1640" r:id="rId26"/>
    <p:sldId id="1641" r:id="rId27"/>
    <p:sldId id="1642" r:id="rId28"/>
    <p:sldId id="1643" r:id="rId29"/>
    <p:sldId id="1644" r:id="rId30"/>
    <p:sldId id="1646" r:id="rId31"/>
    <p:sldId id="1665" r:id="rId32"/>
    <p:sldId id="1647" r:id="rId33"/>
    <p:sldId id="1648" r:id="rId34"/>
    <p:sldId id="1649" r:id="rId35"/>
    <p:sldId id="1650" r:id="rId36"/>
    <p:sldId id="1651" r:id="rId37"/>
    <p:sldId id="1666" r:id="rId38"/>
    <p:sldId id="1653" r:id="rId39"/>
    <p:sldId id="1654" r:id="rId40"/>
    <p:sldId id="1655" r:id="rId41"/>
    <p:sldId id="1656" r:id="rId42"/>
    <p:sldId id="1657" r:id="rId43"/>
    <p:sldId id="1667" r:id="rId44"/>
    <p:sldId id="1658" r:id="rId45"/>
    <p:sldId id="1659" r:id="rId46"/>
    <p:sldId id="1660" r:id="rId47"/>
    <p:sldId id="1661" r:id="rId48"/>
    <p:sldId id="1662" r:id="rId49"/>
    <p:sldId id="1663" r:id="rId50"/>
    <p:sldId id="1664" r:id="rId51"/>
  </p:sldIdLst>
  <p:sldSz cx="12192000" cy="6858000"/>
  <p:notesSz cx="6858000" cy="9144000"/>
  <p:embeddedFontLst>
    <p:embeddedFont>
      <p:font typeface="Verdana" panose="020B0604030504040204" pitchFamily="34" charset="0"/>
      <p:regular r:id="rId53"/>
      <p:bold r:id="rId54"/>
      <p:italic r:id="rId55"/>
      <p:boldItalic r:id="rId56"/>
    </p:embeddedFont>
    <p:embeddedFont>
      <p:font typeface="Calibri Light" panose="020F0302020204030204" pitchFamily="34" charset="0"/>
      <p:regular r:id="rId57"/>
      <p:italic r:id="rId58"/>
    </p:embeddedFont>
    <p:embeddedFont>
      <p:font typeface="Calibri" panose="020F0502020204030204" pitchFamily="3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2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06AFF"/>
    <a:srgbClr val="CC66FF"/>
    <a:srgbClr val="FF66FF"/>
    <a:srgbClr val="1A2028"/>
    <a:srgbClr val="FFFFFF"/>
    <a:srgbClr val="FFFF00"/>
    <a:srgbClr val="C0D830"/>
    <a:srgbClr val="F8F8F8"/>
    <a:srgbClr val="FBFBFB"/>
    <a:srgbClr val="004E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4" autoAdjust="0"/>
    <p:restoredTop sz="91422" autoAdjust="0"/>
  </p:normalViewPr>
  <p:slideViewPr>
    <p:cSldViewPr snapToGrid="0" showGuides="1">
      <p:cViewPr varScale="1">
        <p:scale>
          <a:sx n="59" d="100"/>
          <a:sy n="59" d="100"/>
        </p:scale>
        <p:origin x="972" y="72"/>
      </p:cViewPr>
      <p:guideLst>
        <p:guide pos="3840"/>
        <p:guide orient="horz" pos="225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7.fntdata"/><Relationship Id="rId67"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2.fntdata"/><Relationship Id="rId62"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ren Corbett" userId="f87de149-d61b-4769-8270-efa1b0cb860f" providerId="ADAL" clId="{BFEB2B8A-0319-40A2-BDD2-B1D7B2EFC5E2}"/>
    <pc:docChg chg="custSel addSld delSld modSld">
      <pc:chgData name="Darren Corbett" userId="f87de149-d61b-4769-8270-efa1b0cb860f" providerId="ADAL" clId="{BFEB2B8A-0319-40A2-BDD2-B1D7B2EFC5E2}" dt="2024-11-04T09:54:34.910" v="43" actId="20577"/>
      <pc:docMkLst>
        <pc:docMk/>
      </pc:docMkLst>
      <pc:sldChg chg="modSp mod">
        <pc:chgData name="Darren Corbett" userId="f87de149-d61b-4769-8270-efa1b0cb860f" providerId="ADAL" clId="{BFEB2B8A-0319-40A2-BDD2-B1D7B2EFC5E2}" dt="2024-11-04T09:52:13.462" v="1" actId="20577"/>
        <pc:sldMkLst>
          <pc:docMk/>
          <pc:sldMk cId="1563762610" sldId="1215"/>
        </pc:sldMkLst>
        <pc:spChg chg="mod">
          <ac:chgData name="Darren Corbett" userId="f87de149-d61b-4769-8270-efa1b0cb860f" providerId="ADAL" clId="{BFEB2B8A-0319-40A2-BDD2-B1D7B2EFC5E2}" dt="2024-11-04T09:52:13.462" v="1" actId="20577"/>
          <ac:spMkLst>
            <pc:docMk/>
            <pc:sldMk cId="1563762610" sldId="1215"/>
            <ac:spMk id="20" creationId="{A33E12BB-C816-42A5-BCE9-63990B18257D}"/>
          </ac:spMkLst>
        </pc:spChg>
      </pc:sldChg>
      <pc:sldChg chg="del">
        <pc:chgData name="Darren Corbett" userId="f87de149-d61b-4769-8270-efa1b0cb860f" providerId="ADAL" clId="{BFEB2B8A-0319-40A2-BDD2-B1D7B2EFC5E2}" dt="2024-11-04T09:52:31.002" v="7" actId="47"/>
        <pc:sldMkLst>
          <pc:docMk/>
          <pc:sldMk cId="57985524" sldId="1293"/>
        </pc:sldMkLst>
      </pc:sldChg>
      <pc:sldChg chg="del">
        <pc:chgData name="Darren Corbett" userId="f87de149-d61b-4769-8270-efa1b0cb860f" providerId="ADAL" clId="{BFEB2B8A-0319-40A2-BDD2-B1D7B2EFC5E2}" dt="2024-11-04T09:52:08.249" v="0" actId="47"/>
        <pc:sldMkLst>
          <pc:docMk/>
          <pc:sldMk cId="253067488" sldId="1405"/>
        </pc:sldMkLst>
      </pc:sldChg>
      <pc:sldChg chg="del">
        <pc:chgData name="Darren Corbett" userId="f87de149-d61b-4769-8270-efa1b0cb860f" providerId="ADAL" clId="{BFEB2B8A-0319-40A2-BDD2-B1D7B2EFC5E2}" dt="2024-11-04T09:52:18.076" v="2" actId="47"/>
        <pc:sldMkLst>
          <pc:docMk/>
          <pc:sldMk cId="3745019411" sldId="1449"/>
        </pc:sldMkLst>
      </pc:sldChg>
      <pc:sldChg chg="modSp mod">
        <pc:chgData name="Darren Corbett" userId="f87de149-d61b-4769-8270-efa1b0cb860f" providerId="ADAL" clId="{BFEB2B8A-0319-40A2-BDD2-B1D7B2EFC5E2}" dt="2024-11-04T09:54:34.910" v="43" actId="20577"/>
        <pc:sldMkLst>
          <pc:docMk/>
          <pc:sldMk cId="1074055468" sldId="1472"/>
        </pc:sldMkLst>
        <pc:spChg chg="mod">
          <ac:chgData name="Darren Corbett" userId="f87de149-d61b-4769-8270-efa1b0cb860f" providerId="ADAL" clId="{BFEB2B8A-0319-40A2-BDD2-B1D7B2EFC5E2}" dt="2024-11-04T09:54:34.910" v="43" actId="20577"/>
          <ac:spMkLst>
            <pc:docMk/>
            <pc:sldMk cId="1074055468" sldId="1472"/>
            <ac:spMk id="2" creationId="{ACF56924-154A-A334-6CF4-266185541FBC}"/>
          </ac:spMkLst>
        </pc:spChg>
      </pc:sldChg>
      <pc:sldChg chg="del">
        <pc:chgData name="Darren Corbett" userId="f87de149-d61b-4769-8270-efa1b0cb860f" providerId="ADAL" clId="{BFEB2B8A-0319-40A2-BDD2-B1D7B2EFC5E2}" dt="2024-11-04T09:52:28.726" v="6" actId="47"/>
        <pc:sldMkLst>
          <pc:docMk/>
          <pc:sldMk cId="2643801871" sldId="1583"/>
        </pc:sldMkLst>
      </pc:sldChg>
      <pc:sldChg chg="addSp delSp modSp mod setBg">
        <pc:chgData name="Darren Corbett" userId="f87de149-d61b-4769-8270-efa1b0cb860f" providerId="ADAL" clId="{BFEB2B8A-0319-40A2-BDD2-B1D7B2EFC5E2}" dt="2024-11-04T09:53:26.101" v="18" actId="167"/>
        <pc:sldMkLst>
          <pc:docMk/>
          <pc:sldMk cId="2497631220" sldId="1614"/>
        </pc:sldMkLst>
        <pc:spChg chg="add mod ord">
          <ac:chgData name="Darren Corbett" userId="f87de149-d61b-4769-8270-efa1b0cb860f" providerId="ADAL" clId="{BFEB2B8A-0319-40A2-BDD2-B1D7B2EFC5E2}" dt="2024-11-04T09:53:14.428" v="13" actId="2085"/>
          <ac:spMkLst>
            <pc:docMk/>
            <pc:sldMk cId="2497631220" sldId="1614"/>
            <ac:spMk id="5" creationId="{AFFD1EC9-5E74-D07D-2438-4E7F494ECD06}"/>
          </ac:spMkLst>
        </pc:spChg>
        <pc:spChg chg="del">
          <ac:chgData name="Darren Corbett" userId="f87de149-d61b-4769-8270-efa1b0cb860f" providerId="ADAL" clId="{BFEB2B8A-0319-40A2-BDD2-B1D7B2EFC5E2}" dt="2024-11-04T09:52:50.148" v="8" actId="478"/>
          <ac:spMkLst>
            <pc:docMk/>
            <pc:sldMk cId="2497631220" sldId="1614"/>
            <ac:spMk id="6" creationId="{A851C13C-5DBB-6F43-3B7C-78161ED0A466}"/>
          </ac:spMkLst>
        </pc:spChg>
        <pc:spChg chg="add mod ord">
          <ac:chgData name="Darren Corbett" userId="f87de149-d61b-4769-8270-efa1b0cb860f" providerId="ADAL" clId="{BFEB2B8A-0319-40A2-BDD2-B1D7B2EFC5E2}" dt="2024-11-04T09:53:26.101" v="18" actId="167"/>
          <ac:spMkLst>
            <pc:docMk/>
            <pc:sldMk cId="2497631220" sldId="1614"/>
            <ac:spMk id="8" creationId="{E6DD7994-B53F-E58B-3342-EDAA17FD6269}"/>
          </ac:spMkLst>
        </pc:spChg>
      </pc:sldChg>
      <pc:sldChg chg="addSp delSp modSp mod setBg">
        <pc:chgData name="Darren Corbett" userId="f87de149-d61b-4769-8270-efa1b0cb860f" providerId="ADAL" clId="{BFEB2B8A-0319-40A2-BDD2-B1D7B2EFC5E2}" dt="2024-11-04T09:53:42.237" v="22" actId="167"/>
        <pc:sldMkLst>
          <pc:docMk/>
          <pc:sldMk cId="740443184" sldId="1616"/>
        </pc:sldMkLst>
        <pc:spChg chg="del">
          <ac:chgData name="Darren Corbett" userId="f87de149-d61b-4769-8270-efa1b0cb860f" providerId="ADAL" clId="{BFEB2B8A-0319-40A2-BDD2-B1D7B2EFC5E2}" dt="2024-11-04T09:53:35.983" v="19" actId="478"/>
          <ac:spMkLst>
            <pc:docMk/>
            <pc:sldMk cId="740443184" sldId="1616"/>
            <ac:spMk id="8" creationId="{3C7530F5-B4C6-7DE8-EEBD-E74E3FA89C2C}"/>
          </ac:spMkLst>
        </pc:spChg>
        <pc:spChg chg="add mod ord">
          <ac:chgData name="Darren Corbett" userId="f87de149-d61b-4769-8270-efa1b0cb860f" providerId="ADAL" clId="{BFEB2B8A-0319-40A2-BDD2-B1D7B2EFC5E2}" dt="2024-11-04T09:53:42.237" v="22" actId="167"/>
          <ac:spMkLst>
            <pc:docMk/>
            <pc:sldMk cId="740443184" sldId="1616"/>
            <ac:spMk id="28" creationId="{54BD31C9-B926-A113-E32B-EE054627835D}"/>
          </ac:spMkLst>
        </pc:spChg>
        <pc:spChg chg="add mod ord">
          <ac:chgData name="Darren Corbett" userId="f87de149-d61b-4769-8270-efa1b0cb860f" providerId="ADAL" clId="{BFEB2B8A-0319-40A2-BDD2-B1D7B2EFC5E2}" dt="2024-11-04T09:53:42.237" v="22" actId="167"/>
          <ac:spMkLst>
            <pc:docMk/>
            <pc:sldMk cId="740443184" sldId="1616"/>
            <ac:spMk id="29" creationId="{BDADF014-FF71-5DF2-15F9-E4D200A15BC6}"/>
          </ac:spMkLst>
        </pc:spChg>
        <pc:grpChg chg="del">
          <ac:chgData name="Darren Corbett" userId="f87de149-d61b-4769-8270-efa1b0cb860f" providerId="ADAL" clId="{BFEB2B8A-0319-40A2-BDD2-B1D7B2EFC5E2}" dt="2024-11-04T09:52:24.564" v="3" actId="478"/>
          <ac:grpSpMkLst>
            <pc:docMk/>
            <pc:sldMk cId="740443184" sldId="1616"/>
            <ac:grpSpMk id="21" creationId="{FD2ADDA4-3E71-1E73-5D7D-20EB3504729E}"/>
          </ac:grpSpMkLst>
        </pc:grpChg>
        <pc:grpChg chg="del">
          <ac:chgData name="Darren Corbett" userId="f87de149-d61b-4769-8270-efa1b0cb860f" providerId="ADAL" clId="{BFEB2B8A-0319-40A2-BDD2-B1D7B2EFC5E2}" dt="2024-11-04T09:52:24.564" v="3" actId="478"/>
          <ac:grpSpMkLst>
            <pc:docMk/>
            <pc:sldMk cId="740443184" sldId="1616"/>
            <ac:grpSpMk id="24" creationId="{BC5CAA90-2A69-9036-CF85-0F2389E814DE}"/>
          </ac:grpSpMkLst>
        </pc:grpChg>
        <pc:grpChg chg="del">
          <ac:chgData name="Darren Corbett" userId="f87de149-d61b-4769-8270-efa1b0cb860f" providerId="ADAL" clId="{BFEB2B8A-0319-40A2-BDD2-B1D7B2EFC5E2}" dt="2024-11-04T09:52:24.564" v="3" actId="478"/>
          <ac:grpSpMkLst>
            <pc:docMk/>
            <pc:sldMk cId="740443184" sldId="1616"/>
            <ac:grpSpMk id="51" creationId="{C9F4FCA4-1839-BC89-F630-8CE9F1913D57}"/>
          </ac:grpSpMkLst>
        </pc:grpChg>
        <pc:cxnChg chg="del">
          <ac:chgData name="Darren Corbett" userId="f87de149-d61b-4769-8270-efa1b0cb860f" providerId="ADAL" clId="{BFEB2B8A-0319-40A2-BDD2-B1D7B2EFC5E2}" dt="2024-11-04T09:52:24.564" v="3" actId="478"/>
          <ac:cxnSpMkLst>
            <pc:docMk/>
            <pc:sldMk cId="740443184" sldId="1616"/>
            <ac:cxnSpMk id="27" creationId="{E5E9FEE5-C103-54F6-A056-48C661509C9F}"/>
          </ac:cxnSpMkLst>
        </pc:cxnChg>
        <pc:cxnChg chg="del">
          <ac:chgData name="Darren Corbett" userId="f87de149-d61b-4769-8270-efa1b0cb860f" providerId="ADAL" clId="{BFEB2B8A-0319-40A2-BDD2-B1D7B2EFC5E2}" dt="2024-11-04T09:52:24.564" v="3" actId="478"/>
          <ac:cxnSpMkLst>
            <pc:docMk/>
            <pc:sldMk cId="740443184" sldId="1616"/>
            <ac:cxnSpMk id="32" creationId="{DAABED1A-4A73-E859-132E-D8C2C606151F}"/>
          </ac:cxnSpMkLst>
        </pc:cxnChg>
        <pc:cxnChg chg="del">
          <ac:chgData name="Darren Corbett" userId="f87de149-d61b-4769-8270-efa1b0cb860f" providerId="ADAL" clId="{BFEB2B8A-0319-40A2-BDD2-B1D7B2EFC5E2}" dt="2024-11-04T09:52:24.564" v="3" actId="478"/>
          <ac:cxnSpMkLst>
            <pc:docMk/>
            <pc:sldMk cId="740443184" sldId="1616"/>
            <ac:cxnSpMk id="35" creationId="{F52D9E8A-30C4-110B-5208-7D48FB844694}"/>
          </ac:cxnSpMkLst>
        </pc:cxnChg>
        <pc:cxnChg chg="del">
          <ac:chgData name="Darren Corbett" userId="f87de149-d61b-4769-8270-efa1b0cb860f" providerId="ADAL" clId="{BFEB2B8A-0319-40A2-BDD2-B1D7B2EFC5E2}" dt="2024-11-04T09:52:24.564" v="3" actId="478"/>
          <ac:cxnSpMkLst>
            <pc:docMk/>
            <pc:sldMk cId="740443184" sldId="1616"/>
            <ac:cxnSpMk id="36" creationId="{C1EF6B52-4A16-3086-0B0B-6C1FFAF12223}"/>
          </ac:cxnSpMkLst>
        </pc:cxnChg>
        <pc:cxnChg chg="del">
          <ac:chgData name="Darren Corbett" userId="f87de149-d61b-4769-8270-efa1b0cb860f" providerId="ADAL" clId="{BFEB2B8A-0319-40A2-BDD2-B1D7B2EFC5E2}" dt="2024-11-04T09:52:24.564" v="3" actId="478"/>
          <ac:cxnSpMkLst>
            <pc:docMk/>
            <pc:sldMk cId="740443184" sldId="1616"/>
            <ac:cxnSpMk id="38" creationId="{C49998F0-F425-F4BF-B477-2E8AEFBA410A}"/>
          </ac:cxnSpMkLst>
        </pc:cxnChg>
      </pc:sldChg>
      <pc:sldChg chg="modSp add mod setBg">
        <pc:chgData name="Darren Corbett" userId="f87de149-d61b-4769-8270-efa1b0cb860f" providerId="ADAL" clId="{BFEB2B8A-0319-40A2-BDD2-B1D7B2EFC5E2}" dt="2024-11-04T09:54:14.627" v="28" actId="207"/>
        <pc:sldMkLst>
          <pc:docMk/>
          <pc:sldMk cId="1309144568" sldId="1617"/>
        </pc:sldMkLst>
        <pc:spChg chg="mod">
          <ac:chgData name="Darren Corbett" userId="f87de149-d61b-4769-8270-efa1b0cb860f" providerId="ADAL" clId="{BFEB2B8A-0319-40A2-BDD2-B1D7B2EFC5E2}" dt="2024-11-04T09:54:02.841" v="25" actId="207"/>
          <ac:spMkLst>
            <pc:docMk/>
            <pc:sldMk cId="1309144568" sldId="1617"/>
            <ac:spMk id="5" creationId="{DFDA0613-4C33-29B4-7797-2E073FBBBEAE}"/>
          </ac:spMkLst>
        </pc:spChg>
        <pc:spChg chg="mod">
          <ac:chgData name="Darren Corbett" userId="f87de149-d61b-4769-8270-efa1b0cb860f" providerId="ADAL" clId="{BFEB2B8A-0319-40A2-BDD2-B1D7B2EFC5E2}" dt="2024-11-04T09:54:14.627" v="28" actId="207"/>
          <ac:spMkLst>
            <pc:docMk/>
            <pc:sldMk cId="1309144568" sldId="1617"/>
            <ac:spMk id="23" creationId="{9ABD36CC-169B-9D9E-9915-1D4B42565E6C}"/>
          </ac:spMkLst>
        </pc:spChg>
        <pc:spChg chg="mod">
          <ac:chgData name="Darren Corbett" userId="f87de149-d61b-4769-8270-efa1b0cb860f" providerId="ADAL" clId="{BFEB2B8A-0319-40A2-BDD2-B1D7B2EFC5E2}" dt="2024-11-04T09:54:07.933" v="26" actId="207"/>
          <ac:spMkLst>
            <pc:docMk/>
            <pc:sldMk cId="1309144568" sldId="1617"/>
            <ac:spMk id="25" creationId="{8965057D-38B6-9D02-B355-D35AF85B53F9}"/>
          </ac:spMkLst>
        </pc:spChg>
      </pc:sldChg>
      <pc:sldChg chg="del">
        <pc:chgData name="Darren Corbett" userId="f87de149-d61b-4769-8270-efa1b0cb860f" providerId="ADAL" clId="{BFEB2B8A-0319-40A2-BDD2-B1D7B2EFC5E2}" dt="2024-11-04T09:52:27.187" v="4" actId="47"/>
        <pc:sldMkLst>
          <pc:docMk/>
          <pc:sldMk cId="3309657696" sldId="1617"/>
        </pc:sldMkLst>
      </pc:sldChg>
      <pc:sldChg chg="del">
        <pc:chgData name="Darren Corbett" userId="f87de149-d61b-4769-8270-efa1b0cb860f" providerId="ADAL" clId="{BFEB2B8A-0319-40A2-BDD2-B1D7B2EFC5E2}" dt="2024-11-04T09:52:28.051" v="5" actId="47"/>
        <pc:sldMkLst>
          <pc:docMk/>
          <pc:sldMk cId="638681946" sldId="1620"/>
        </pc:sldMkLst>
      </pc:sldChg>
      <pc:sldChg chg="del">
        <pc:chgData name="Darren Corbett" userId="f87de149-d61b-4769-8270-efa1b0cb860f" providerId="ADAL" clId="{BFEB2B8A-0319-40A2-BDD2-B1D7B2EFC5E2}" dt="2024-11-04T09:52:18.076" v="2" actId="47"/>
        <pc:sldMkLst>
          <pc:docMk/>
          <pc:sldMk cId="1377668940" sldId="1642"/>
        </pc:sldMkLst>
      </pc:sldChg>
      <pc:sldChg chg="del">
        <pc:chgData name="Darren Corbett" userId="f87de149-d61b-4769-8270-efa1b0cb860f" providerId="ADAL" clId="{BFEB2B8A-0319-40A2-BDD2-B1D7B2EFC5E2}" dt="2024-11-04T09:52:18.076" v="2" actId="47"/>
        <pc:sldMkLst>
          <pc:docMk/>
          <pc:sldMk cId="3013139993" sldId="16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9C0AB-C6BE-4D10-94EE-B3AC151E6788}" type="datetimeFigureOut">
              <a:rPr lang="en-GB" smtClean="0"/>
              <a:t>21/11/2024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5E208-C1A4-467F-A0C9-03411CF1424A}" type="slidenum">
              <a:rPr lang="en-GB" smtClean="0"/>
              <a:t>‹#›</a:t>
            </a:fld>
            <a:endParaRPr lang="en-GB"/>
          </a:p>
        </p:txBody>
      </p:sp>
    </p:spTree>
    <p:extLst>
      <p:ext uri="{BB962C8B-B14F-4D97-AF65-F5344CB8AC3E}">
        <p14:creationId xmlns:p14="http://schemas.microsoft.com/office/powerpoint/2010/main" val="3353294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05E208-C1A4-467F-A0C9-03411CF1424A}" type="slidenum">
              <a:rPr lang="en-GB" smtClean="0"/>
              <a:t>3</a:t>
            </a:fld>
            <a:endParaRPr lang="en-GB"/>
          </a:p>
        </p:txBody>
      </p:sp>
    </p:spTree>
    <p:extLst>
      <p:ext uri="{BB962C8B-B14F-4D97-AF65-F5344CB8AC3E}">
        <p14:creationId xmlns:p14="http://schemas.microsoft.com/office/powerpoint/2010/main" val="2052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782E200-601F-42D6-AC86-3327215E0F13}"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73757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782E200-601F-42D6-AC86-3327215E0F13}"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94027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782E200-601F-42D6-AC86-3327215E0F13}"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4161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614681-F63E-4CFD-B7A8-AADC6A640990}" type="slidenum">
              <a:rPr lang="en-GB"/>
              <a:pPr/>
              <a:t>38</a:t>
            </a:fld>
            <a:endParaRPr lang="en-GB"/>
          </a:p>
        </p:txBody>
      </p:sp>
    </p:spTree>
    <p:extLst>
      <p:ext uri="{BB962C8B-B14F-4D97-AF65-F5344CB8AC3E}">
        <p14:creationId xmlns:p14="http://schemas.microsoft.com/office/powerpoint/2010/main" val="1373667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B17E93-3A52-483F-BC77-F5F8CC7FDD8B}"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78129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B17E93-3A52-483F-BC77-F5F8CC7FDD8B}"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92858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815F1B8-A07B-43D3-9B15-CDACD742ACF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26152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782E200-601F-42D6-AC86-3327215E0F13}"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28370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GB"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fld id="{4FFF72C4-1727-4315-BD6C-94CC831BC222}" type="slidenum">
              <a:rPr kumimoji="0" lang="en-GB" sz="1800" b="0" i="0" u="none" strike="noStrike" kern="0" cap="none" spc="0" normalizeH="0" baseline="0" noProof="0" smtClean="0">
                <a:ln>
                  <a:noFill/>
                </a:ln>
                <a:solidFill>
                  <a:prstClr val="black"/>
                </a:solidFill>
                <a:effectLst/>
                <a:uLnTx/>
                <a:uFillTx/>
              </a:rPr>
              <a:pPr marL="0" marR="0" lvl="0" indent="0" defTabSz="914400" eaLnBrk="1" fontAlgn="base" latinLnBrk="0" hangingPunct="1">
                <a:lnSpc>
                  <a:spcPct val="100000"/>
                </a:lnSpc>
                <a:spcBef>
                  <a:spcPct val="0"/>
                </a:spcBef>
                <a:spcAft>
                  <a:spcPct val="0"/>
                </a:spcAft>
                <a:buClrTx/>
                <a:buSzTx/>
                <a:buFontTx/>
                <a:buNone/>
                <a:tabLst/>
                <a:defRPr/>
              </a:pPr>
              <a:t>45</a:t>
            </a:fld>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27308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filtering combined with image segmentation and thresholding and image blending.</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4390AAB-6CDF-4325-8E98-3F2EAC7919F8}"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7545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Rape case examined wet carrier</a:t>
            </a:r>
            <a:r>
              <a:rPr lang="en-GB" baseline="0" dirty="0"/>
              <a:t> bags recovered from the crime scene. Treated with MMD.</a:t>
            </a: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4390AAB-6CDF-4325-8E98-3F2EAC7919F8}"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78749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Difficult</a:t>
            </a:r>
            <a:r>
              <a:rPr lang="en-GB" baseline="0" dirty="0"/>
              <a:t> lighting, curved inward surface of beer can, also reflective and poor quality old mark. Goosenecks with cross polarising filters and yellow light for contrast.</a:t>
            </a: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F7EEA3E-4120-42EC-A117-83D5A095C234}" type="slidenum">
              <a:rPr kumimoji="0" lang="en-GB"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8886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F7EEA3E-4120-42EC-A117-83D5A095C234}"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71718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F7EEA3E-4120-42EC-A117-83D5A095C234}"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96954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F7EEA3E-4120-42EC-A117-83D5A095C234}"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077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F7EEA3E-4120-42EC-A117-83D5A095C234}"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05952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F7EEA3E-4120-42EC-A117-83D5A095C234}"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7606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229741"/>
            <a:ext cx="2743200" cy="365125"/>
          </a:xfrm>
        </p:spPr>
        <p:txBody>
          <a:bodyPr/>
          <a:lstStyle/>
          <a:p>
            <a:fld id="{7DD52411-674A-4984-8399-A2C7760A5D45}" type="datetimeFigureOut">
              <a:rPr lang="en-GB" smtClean="0"/>
              <a:t>21/11/2024</a:t>
            </a:fld>
            <a:endParaRPr lang="en-GB"/>
          </a:p>
        </p:txBody>
      </p:sp>
      <p:sp>
        <p:nvSpPr>
          <p:cNvPr id="5" name="Footer Placeholder 4"/>
          <p:cNvSpPr>
            <a:spLocks noGrp="1"/>
          </p:cNvSpPr>
          <p:nvPr>
            <p:ph type="ftr" sz="quarter" idx="11"/>
          </p:nvPr>
        </p:nvSpPr>
        <p:spPr>
          <a:xfrm>
            <a:off x="4038600" y="6229741"/>
            <a:ext cx="4114800" cy="365125"/>
          </a:xfrm>
        </p:spPr>
        <p:txBody>
          <a:bodyPr/>
          <a:lstStyle/>
          <a:p>
            <a:endParaRPr lang="en-GB"/>
          </a:p>
        </p:txBody>
      </p:sp>
      <p:sp>
        <p:nvSpPr>
          <p:cNvPr id="6" name="Slide Number Placeholder 5"/>
          <p:cNvSpPr>
            <a:spLocks noGrp="1"/>
          </p:cNvSpPr>
          <p:nvPr>
            <p:ph type="sldNum" sz="quarter" idx="12"/>
          </p:nvPr>
        </p:nvSpPr>
        <p:spPr>
          <a:xfrm>
            <a:off x="8610600" y="6229741"/>
            <a:ext cx="2743200" cy="365125"/>
          </a:xfrm>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2539983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DD52411-674A-4984-8399-A2C7760A5D45}" type="datetimeFigureOut">
              <a:rPr lang="en-GB" smtClean="0"/>
              <a:t>21/11/2024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3630108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DD52411-674A-4984-8399-A2C7760A5D45}" type="datetimeFigureOut">
              <a:rPr lang="en-GB" smtClean="0"/>
              <a:t>21/11/2024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2360825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8C2EC3F1-8109-4839-A3E7-52BA82366454}" type="datetimeFigureOut">
              <a:rPr lang="en-US" sz="1800" kern="0" smtClean="0">
                <a:solidFill>
                  <a:sysClr val="windowText" lastClr="000000"/>
                </a:solidFill>
              </a:rPr>
              <a:pPr/>
              <a:t>11/21/2024</a:t>
            </a:fld>
            <a:endParaRPr lang="en-GB" sz="1800" kern="0">
              <a:solidFill>
                <a:sysClr val="windowText" lastClr="000000"/>
              </a:solidFill>
            </a:endParaRPr>
          </a:p>
        </p:txBody>
      </p:sp>
      <p:sp>
        <p:nvSpPr>
          <p:cNvPr id="5" name="Footer Placeholder 4"/>
          <p:cNvSpPr>
            <a:spLocks noGrp="1"/>
          </p:cNvSpPr>
          <p:nvPr>
            <p:ph type="ftr" sz="quarter" idx="11"/>
          </p:nvPr>
        </p:nvSpPr>
        <p:spPr/>
        <p:txBody>
          <a:bodyPr/>
          <a:lstStyle>
            <a:lvl1pPr>
              <a:defRPr/>
            </a:lvl1pPr>
          </a:lstStyle>
          <a:p>
            <a:endParaRPr lang="en-GB" sz="1800" kern="0">
              <a:solidFill>
                <a:sysClr val="windowText" lastClr="000000"/>
              </a:solidFill>
            </a:endParaRPr>
          </a:p>
        </p:txBody>
      </p:sp>
      <p:sp>
        <p:nvSpPr>
          <p:cNvPr id="6" name="Slide Number Placeholder 5"/>
          <p:cNvSpPr>
            <a:spLocks noGrp="1"/>
          </p:cNvSpPr>
          <p:nvPr>
            <p:ph type="sldNum" sz="quarter" idx="12"/>
          </p:nvPr>
        </p:nvSpPr>
        <p:spPr/>
        <p:txBody>
          <a:bodyPr/>
          <a:lstStyle>
            <a:lvl1pPr>
              <a:defRPr/>
            </a:lvl1pPr>
          </a:lstStyle>
          <a:p>
            <a:fld id="{85C0B756-0489-48F2-898A-D1A1980CC3C7}" type="slidenum">
              <a:rPr lang="en-GB" sz="1800" kern="0" smtClean="0">
                <a:solidFill>
                  <a:sysClr val="windowText" lastClr="000000"/>
                </a:solidFill>
              </a:rPr>
              <a:pPr/>
              <a:t>‹#›</a:t>
            </a:fld>
            <a:endParaRPr lang="en-GB" sz="1800" kern="0">
              <a:solidFill>
                <a:sysClr val="windowText" lastClr="000000"/>
              </a:solidFill>
            </a:endParaRPr>
          </a:p>
        </p:txBody>
      </p:sp>
      <p:sp>
        <p:nvSpPr>
          <p:cNvPr id="10" name="Rectangle 9"/>
          <p:cNvSpPr/>
          <p:nvPr userDrawn="1"/>
        </p:nvSpPr>
        <p:spPr>
          <a:xfrm>
            <a:off x="0" y="6550807"/>
            <a:ext cx="12192000" cy="3071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p:cNvPr>
          <p:cNvGrpSpPr/>
          <p:nvPr userDrawn="1"/>
        </p:nvGrpSpPr>
        <p:grpSpPr>
          <a:xfrm>
            <a:off x="0" y="6550807"/>
            <a:ext cx="12192000" cy="189932"/>
            <a:chOff x="0" y="3428540"/>
            <a:chExt cx="12192000" cy="503379"/>
          </a:xfrm>
        </p:grpSpPr>
        <p:cxnSp>
          <p:nvCxnSpPr>
            <p:cNvPr id="8" name="Straight Connector 7">
              <a:extLst/>
            </p:cNvPr>
            <p:cNvCxnSpPr>
              <a:cxnSpLocks/>
              <a:stCxn id="9" idx="2"/>
            </p:cNvCxnSpPr>
            <p:nvPr/>
          </p:nvCxnSpPr>
          <p:spPr>
            <a:xfrm>
              <a:off x="0" y="3428540"/>
              <a:ext cx="12192000" cy="9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Flowchart: Manual Input 8">
              <a:extLst/>
            </p:cNvPr>
            <p:cNvSpPr/>
            <p:nvPr/>
          </p:nvSpPr>
          <p:spPr>
            <a:xfrm rot="10800000">
              <a:off x="0" y="3428540"/>
              <a:ext cx="6785279" cy="5033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userDrawn="1"/>
        </p:nvSpPr>
        <p:spPr>
          <a:xfrm>
            <a:off x="0" y="1479885"/>
            <a:ext cx="12192000" cy="51030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userDrawn="1"/>
        </p:nvSpPr>
        <p:spPr>
          <a:xfrm>
            <a:off x="0" y="-13011"/>
            <a:ext cx="12192000" cy="181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p:cNvPr>
          <p:cNvSpPr txBox="1"/>
          <p:nvPr userDrawn="1"/>
        </p:nvSpPr>
        <p:spPr>
          <a:xfrm>
            <a:off x="9613594" y="6573598"/>
            <a:ext cx="38643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foster+freeman</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8730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C2EC3F1-8109-4839-A3E7-52BA82366454}" type="datetimeFigureOut">
              <a:rPr lang="en-US" sz="1800" kern="0" smtClean="0">
                <a:solidFill>
                  <a:sysClr val="windowText" lastClr="000000"/>
                </a:solidFill>
              </a:rPr>
              <a:pPr/>
              <a:t>11/21/2024</a:t>
            </a:fld>
            <a:endParaRPr lang="en-GB" sz="1800" kern="0">
              <a:solidFill>
                <a:sysClr val="windowText" lastClr="000000"/>
              </a:solidFill>
            </a:endParaRPr>
          </a:p>
        </p:txBody>
      </p:sp>
      <p:sp>
        <p:nvSpPr>
          <p:cNvPr id="3" name="Footer Placeholder 2"/>
          <p:cNvSpPr>
            <a:spLocks noGrp="1"/>
          </p:cNvSpPr>
          <p:nvPr>
            <p:ph type="ftr" sz="quarter" idx="11"/>
          </p:nvPr>
        </p:nvSpPr>
        <p:spPr/>
        <p:txBody>
          <a:bodyPr/>
          <a:lstStyle>
            <a:lvl1pPr>
              <a:defRPr/>
            </a:lvl1pPr>
          </a:lstStyle>
          <a:p>
            <a:endParaRPr lang="en-GB" sz="1800" kern="0">
              <a:solidFill>
                <a:sysClr val="windowText" lastClr="000000"/>
              </a:solidFill>
            </a:endParaRPr>
          </a:p>
        </p:txBody>
      </p:sp>
      <p:sp>
        <p:nvSpPr>
          <p:cNvPr id="4" name="Slide Number Placeholder 3"/>
          <p:cNvSpPr>
            <a:spLocks noGrp="1"/>
          </p:cNvSpPr>
          <p:nvPr>
            <p:ph type="sldNum" sz="quarter" idx="12"/>
          </p:nvPr>
        </p:nvSpPr>
        <p:spPr/>
        <p:txBody>
          <a:bodyPr/>
          <a:lstStyle>
            <a:lvl1pPr>
              <a:defRPr/>
            </a:lvl1pPr>
          </a:lstStyle>
          <a:p>
            <a:fld id="{85C0B756-0489-48F2-898A-D1A1980CC3C7}" type="slidenum">
              <a:rPr lang="en-GB" sz="1800" kern="0" smtClean="0">
                <a:solidFill>
                  <a:sysClr val="windowText" lastClr="000000"/>
                </a:solidFill>
              </a:rPr>
              <a:pPr/>
              <a:t>‹#›</a:t>
            </a:fld>
            <a:endParaRPr lang="en-GB" sz="1800" kern="0">
              <a:solidFill>
                <a:sysClr val="windowText" lastClr="000000"/>
              </a:solidFill>
            </a:endParaRPr>
          </a:p>
        </p:txBody>
      </p:sp>
      <p:sp>
        <p:nvSpPr>
          <p:cNvPr id="5" name="Rectangle 4"/>
          <p:cNvSpPr/>
          <p:nvPr userDrawn="1"/>
        </p:nvSpPr>
        <p:spPr>
          <a:xfrm>
            <a:off x="0" y="6550807"/>
            <a:ext cx="12192000" cy="3071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p:cNvPr>
          <p:cNvGrpSpPr/>
          <p:nvPr userDrawn="1"/>
        </p:nvGrpSpPr>
        <p:grpSpPr>
          <a:xfrm>
            <a:off x="0" y="6550807"/>
            <a:ext cx="12192000" cy="189932"/>
            <a:chOff x="0" y="3428540"/>
            <a:chExt cx="12192000" cy="503379"/>
          </a:xfrm>
        </p:grpSpPr>
        <p:cxnSp>
          <p:nvCxnSpPr>
            <p:cNvPr id="7" name="Straight Connector 6">
              <a:extLst/>
            </p:cNvPr>
            <p:cNvCxnSpPr>
              <a:cxnSpLocks/>
              <a:stCxn id="8" idx="2"/>
            </p:cNvCxnSpPr>
            <p:nvPr/>
          </p:nvCxnSpPr>
          <p:spPr>
            <a:xfrm>
              <a:off x="0" y="3428540"/>
              <a:ext cx="12192000" cy="9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Flowchart: Manual Input 8">
              <a:extLst/>
            </p:cNvPr>
            <p:cNvSpPr/>
            <p:nvPr/>
          </p:nvSpPr>
          <p:spPr>
            <a:xfrm rot="10800000">
              <a:off x="0" y="3428540"/>
              <a:ext cx="6785279" cy="5033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userDrawn="1"/>
        </p:nvSpPr>
        <p:spPr>
          <a:xfrm>
            <a:off x="0" y="1491916"/>
            <a:ext cx="12192000" cy="50588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13011"/>
            <a:ext cx="12192000" cy="181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p:cNvPr>
          <p:cNvSpPr txBox="1"/>
          <p:nvPr/>
        </p:nvSpPr>
        <p:spPr>
          <a:xfrm>
            <a:off x="9613594" y="6573598"/>
            <a:ext cx="38643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foster+freeman</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5566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04800" y="1600201"/>
            <a:ext cx="5689600" cy="4640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689600" cy="4640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fld id="{8C2EC3F1-8109-4839-A3E7-52BA82366454}" type="datetimeFigureOut">
              <a:rPr lang="en-US" sz="1800" kern="0" smtClean="0">
                <a:solidFill>
                  <a:sysClr val="windowText" lastClr="000000"/>
                </a:solidFill>
              </a:rPr>
              <a:pPr/>
              <a:t>11/21/2024</a:t>
            </a:fld>
            <a:endParaRPr lang="en-GB" sz="1800" kern="0">
              <a:solidFill>
                <a:sysClr val="windowText" lastClr="000000"/>
              </a:solidFill>
            </a:endParaRPr>
          </a:p>
        </p:txBody>
      </p:sp>
      <p:sp>
        <p:nvSpPr>
          <p:cNvPr id="6" name="Footer Placeholder 5"/>
          <p:cNvSpPr>
            <a:spLocks noGrp="1"/>
          </p:cNvSpPr>
          <p:nvPr>
            <p:ph type="ftr" sz="quarter" idx="11"/>
          </p:nvPr>
        </p:nvSpPr>
        <p:spPr/>
        <p:txBody>
          <a:bodyPr/>
          <a:lstStyle>
            <a:lvl1pPr>
              <a:defRPr/>
            </a:lvl1pPr>
          </a:lstStyle>
          <a:p>
            <a:endParaRPr lang="en-GB" sz="1800" kern="0" dirty="0">
              <a:solidFill>
                <a:sysClr val="windowText" lastClr="000000"/>
              </a:solidFill>
            </a:endParaRPr>
          </a:p>
        </p:txBody>
      </p:sp>
      <p:sp>
        <p:nvSpPr>
          <p:cNvPr id="7" name="Slide Number Placeholder 6"/>
          <p:cNvSpPr>
            <a:spLocks noGrp="1"/>
          </p:cNvSpPr>
          <p:nvPr>
            <p:ph type="sldNum" sz="quarter" idx="12"/>
          </p:nvPr>
        </p:nvSpPr>
        <p:spPr/>
        <p:txBody>
          <a:bodyPr/>
          <a:lstStyle>
            <a:lvl1pPr>
              <a:defRPr/>
            </a:lvl1pPr>
          </a:lstStyle>
          <a:p>
            <a:fld id="{85C0B756-0489-48F2-898A-D1A1980CC3C7}" type="slidenum">
              <a:rPr lang="en-GB" sz="1800" kern="0" smtClean="0">
                <a:solidFill>
                  <a:sysClr val="windowText" lastClr="000000"/>
                </a:solidFill>
              </a:rPr>
              <a:pPr/>
              <a:t>‹#›</a:t>
            </a:fld>
            <a:endParaRPr lang="en-GB" sz="1800" kern="0" dirty="0">
              <a:solidFill>
                <a:sysClr val="windowText" lastClr="000000"/>
              </a:solidFill>
            </a:endParaRPr>
          </a:p>
        </p:txBody>
      </p:sp>
      <p:sp>
        <p:nvSpPr>
          <p:cNvPr id="14" name="Rectangle 13"/>
          <p:cNvSpPr/>
          <p:nvPr userDrawn="1"/>
        </p:nvSpPr>
        <p:spPr>
          <a:xfrm>
            <a:off x="0" y="-13011"/>
            <a:ext cx="12192000" cy="181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p:cNvPr>
          <p:cNvSpPr txBox="1"/>
          <p:nvPr userDrawn="1"/>
        </p:nvSpPr>
        <p:spPr>
          <a:xfrm>
            <a:off x="9613594" y="6573598"/>
            <a:ext cx="38643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foster+freeman</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Rectangle 18"/>
          <p:cNvSpPr/>
          <p:nvPr userDrawn="1"/>
        </p:nvSpPr>
        <p:spPr>
          <a:xfrm>
            <a:off x="0" y="1491916"/>
            <a:ext cx="12192000" cy="50588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userDrawn="1"/>
        </p:nvSpPr>
        <p:spPr>
          <a:xfrm>
            <a:off x="0" y="6550807"/>
            <a:ext cx="12192000" cy="3071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p:cNvPr>
          <p:cNvGrpSpPr/>
          <p:nvPr userDrawn="1"/>
        </p:nvGrpSpPr>
        <p:grpSpPr>
          <a:xfrm>
            <a:off x="0" y="6550807"/>
            <a:ext cx="12192000" cy="189932"/>
            <a:chOff x="0" y="3428540"/>
            <a:chExt cx="12192000" cy="503379"/>
          </a:xfrm>
        </p:grpSpPr>
        <p:cxnSp>
          <p:nvCxnSpPr>
            <p:cNvPr id="24" name="Straight Connector 23">
              <a:extLst/>
            </p:cNvPr>
            <p:cNvCxnSpPr>
              <a:cxnSpLocks/>
              <a:stCxn id="25" idx="2"/>
            </p:cNvCxnSpPr>
            <p:nvPr/>
          </p:nvCxnSpPr>
          <p:spPr>
            <a:xfrm>
              <a:off x="0" y="3428540"/>
              <a:ext cx="12192000" cy="9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Flowchart: Manual Input 8">
              <a:extLst/>
            </p:cNvPr>
            <p:cNvSpPr/>
            <p:nvPr/>
          </p:nvSpPr>
          <p:spPr>
            <a:xfrm rot="10800000">
              <a:off x="0" y="3428540"/>
              <a:ext cx="6785279" cy="5033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a:extLst/>
          </p:cNvPr>
          <p:cNvSpPr txBox="1"/>
          <p:nvPr userDrawn="1"/>
        </p:nvSpPr>
        <p:spPr>
          <a:xfrm>
            <a:off x="9613594" y="6596390"/>
            <a:ext cx="38643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foster+freeman</a:t>
            </a:r>
            <a:endPar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5381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429E7FD-3A48-4E46-8D2D-8D9FC7780B4A}" type="datetimeFigureOut">
              <a:rPr lang="en-GB" sz="1800" kern="0" smtClean="0">
                <a:solidFill>
                  <a:prstClr val="black">
                    <a:tint val="75000"/>
                  </a:prstClr>
                </a:solidFill>
              </a:rPr>
              <a:pPr>
                <a:defRPr/>
              </a:pPr>
              <a:t>21/11/2024</a:t>
            </a:fld>
            <a:endParaRPr lang="en-GB" sz="1800" kern="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sz="1800" kern="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F5D8F2-9CE5-4FF1-9AA3-29DD0C726317}" type="slidenum">
              <a:rPr lang="en-GB" sz="1800" kern="0" smtClean="0">
                <a:solidFill>
                  <a:prstClr val="black">
                    <a:tint val="75000"/>
                  </a:prstClr>
                </a:solidFill>
              </a:rPr>
              <a:pPr>
                <a:defRPr/>
              </a:pPr>
              <a:t>‹#›</a:t>
            </a:fld>
            <a:endParaRPr lang="en-GB" sz="1800" kern="0">
              <a:solidFill>
                <a:prstClr val="black">
                  <a:tint val="75000"/>
                </a:prstClr>
              </a:solidFill>
            </a:endParaRPr>
          </a:p>
        </p:txBody>
      </p:sp>
    </p:spTree>
    <p:extLst>
      <p:ext uri="{BB962C8B-B14F-4D97-AF65-F5344CB8AC3E}">
        <p14:creationId xmlns:p14="http://schemas.microsoft.com/office/powerpoint/2010/main" val="4116999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DD52411-674A-4984-8399-A2C7760A5D45}" type="datetimeFigureOut">
              <a:rPr lang="en-GB" smtClean="0"/>
              <a:t>21/11/2024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1073447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52411-674A-4984-8399-A2C7760A5D45}" type="datetimeFigureOut">
              <a:rPr lang="en-GB" smtClean="0"/>
              <a:t>21/11/2024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22028933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DD52411-674A-4984-8399-A2C7760A5D45}" type="datetimeFigureOut">
              <a:rPr lang="en-GB" smtClean="0"/>
              <a:t>21/11/2024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1017372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DD52411-674A-4984-8399-A2C7760A5D45}" type="datetimeFigureOut">
              <a:rPr lang="en-GB" smtClean="0"/>
              <a:t>21/11/2024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3103901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DD52411-674A-4984-8399-A2C7760A5D45}" type="datetimeFigureOut">
              <a:rPr lang="en-GB" smtClean="0"/>
              <a:t>21/11/2024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2574143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52411-674A-4984-8399-A2C7760A5D45}" type="datetimeFigureOut">
              <a:rPr lang="en-GB" smtClean="0"/>
              <a:t>21/11/2024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3947135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52411-674A-4984-8399-A2C7760A5D45}" type="datetimeFigureOut">
              <a:rPr lang="en-GB" smtClean="0"/>
              <a:t>21/11/2024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1903301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52411-674A-4984-8399-A2C7760A5D45}" type="datetimeFigureOut">
              <a:rPr lang="en-GB" smtClean="0"/>
              <a:t>21/11/2024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C8EA8B-6CC8-46FA-999F-A8CBA00991F1}" type="slidenum">
              <a:rPr lang="en-GB" smtClean="0"/>
              <a:t>‹#›</a:t>
            </a:fld>
            <a:endParaRPr lang="en-GB"/>
          </a:p>
        </p:txBody>
      </p:sp>
    </p:spTree>
    <p:extLst>
      <p:ext uri="{BB962C8B-B14F-4D97-AF65-F5344CB8AC3E}">
        <p14:creationId xmlns:p14="http://schemas.microsoft.com/office/powerpoint/2010/main" val="2266905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66900">
              <a:srgbClr val="000C0E"/>
            </a:gs>
            <a:gs pos="100000">
              <a:srgbClr val="001C3A"/>
            </a:gs>
          </a:gsLst>
          <a:lin ang="33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52411-674A-4984-8399-A2C7760A5D45}" type="datetimeFigureOut">
              <a:rPr lang="en-GB" smtClean="0"/>
              <a:t>21/11/2024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8EA8B-6CC8-46FA-999F-A8CBA00991F1}" type="slidenum">
              <a:rPr lang="en-GB" smtClean="0"/>
              <a:t>‹#›</a:t>
            </a:fld>
            <a:endParaRPr lang="en-GB"/>
          </a:p>
        </p:txBody>
      </p:sp>
    </p:spTree>
    <p:extLst>
      <p:ext uri="{BB962C8B-B14F-4D97-AF65-F5344CB8AC3E}">
        <p14:creationId xmlns:p14="http://schemas.microsoft.com/office/powerpoint/2010/main" val="1576838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44800" y="285750"/>
            <a:ext cx="90424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304800" y="1600201"/>
            <a:ext cx="11582400"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8" name="Rectangle 4"/>
          <p:cNvSpPr>
            <a:spLocks noGrp="1" noChangeArrowheads="1"/>
          </p:cNvSpPr>
          <p:nvPr>
            <p:ph type="dt" sz="half" idx="2"/>
          </p:nvPr>
        </p:nvSpPr>
        <p:spPr bwMode="auto">
          <a:xfrm>
            <a:off x="3048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8C2EC3F1-8109-4839-A3E7-52BA82366454}" type="datetimeFigureOut">
              <a:rPr lang="en-US" smtClean="0"/>
              <a:pPr/>
              <a:t>11/21/2024</a:t>
            </a:fld>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90424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5C0B756-0489-48F2-898A-D1A1980CC3C7}" type="slidenum">
              <a:rPr lang="en-GB" smtClean="0"/>
              <a:pPr/>
              <a:t>‹#›</a:t>
            </a:fld>
            <a:endParaRPr lang="en-GB"/>
          </a:p>
        </p:txBody>
      </p:sp>
      <p:sp>
        <p:nvSpPr>
          <p:cNvPr id="7" name="Rectangle 6">
            <a:extLst/>
          </p:cNvPr>
          <p:cNvSpPr/>
          <p:nvPr userDrawn="1"/>
        </p:nvSpPr>
        <p:spPr>
          <a:xfrm>
            <a:off x="-1" y="-60672"/>
            <a:ext cx="12189997" cy="39126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p:cNvPr>
          <p:cNvCxnSpPr>
            <a:cxnSpLocks/>
          </p:cNvCxnSpPr>
          <p:nvPr userDrawn="1"/>
        </p:nvCxnSpPr>
        <p:spPr>
          <a:xfrm>
            <a:off x="2002" y="340664"/>
            <a:ext cx="12189997"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0" name="Group 9">
            <a:extLst/>
          </p:cNvPr>
          <p:cNvGrpSpPr/>
          <p:nvPr userDrawn="1"/>
        </p:nvGrpSpPr>
        <p:grpSpPr>
          <a:xfrm>
            <a:off x="-860619" y="-9687"/>
            <a:ext cx="9709361" cy="369332"/>
            <a:chOff x="-860618" y="142425"/>
            <a:chExt cx="9709361" cy="369332"/>
          </a:xfrm>
        </p:grpSpPr>
        <p:sp>
          <p:nvSpPr>
            <p:cNvPr id="11" name="TextBox 10">
              <a:extLst/>
            </p:cNvPr>
            <p:cNvSpPr txBox="1"/>
            <p:nvPr/>
          </p:nvSpPr>
          <p:spPr>
            <a:xfrm>
              <a:off x="-860618" y="142425"/>
              <a:ext cx="38643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foster+freeman</a:t>
              </a:r>
            </a:p>
          </p:txBody>
        </p:sp>
        <p:sp>
          <p:nvSpPr>
            <p:cNvPr id="12" name="TextBox 11">
              <a:extLst/>
            </p:cNvPr>
            <p:cNvSpPr txBox="1"/>
            <p:nvPr/>
          </p:nvSpPr>
          <p:spPr>
            <a:xfrm>
              <a:off x="1822645" y="236483"/>
              <a:ext cx="70260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300" normalizeH="0" baseline="0" noProof="0">
                  <a:ln>
                    <a:noFill/>
                  </a:ln>
                  <a:solidFill>
                    <a:prstClr val="white"/>
                  </a:solidFill>
                  <a:effectLst/>
                  <a:uLnTx/>
                  <a:uFillTx/>
                  <a:latin typeface="Calibri" panose="020F0502020204030204"/>
                  <a:ea typeface="+mn-ea"/>
                  <a:cs typeface="+mn-cs"/>
                </a:rPr>
                <a:t>FORENSIC SCIENCE INNOVATION</a:t>
              </a:r>
            </a:p>
          </p:txBody>
        </p:sp>
      </p:grpSp>
    </p:spTree>
    <p:extLst>
      <p:ext uri="{BB962C8B-B14F-4D97-AF65-F5344CB8AC3E}">
        <p14:creationId xmlns:p14="http://schemas.microsoft.com/office/powerpoint/2010/main" val="3632764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cs typeface="+mn-cs"/>
        </a:defRPr>
      </a:lvl2pPr>
      <a:lvl3pPr marL="1143000" indent="-228600" algn="l" rtl="0" eaLnBrk="1" fontAlgn="base" hangingPunct="1">
        <a:spcBef>
          <a:spcPct val="20000"/>
        </a:spcBef>
        <a:spcAft>
          <a:spcPct val="0"/>
        </a:spcAft>
        <a:buChar char="•"/>
        <a:defRPr>
          <a:solidFill>
            <a:schemeClr val="tx1"/>
          </a:solidFill>
          <a:latin typeface="+mn-lt"/>
          <a:cs typeface="+mn-cs"/>
        </a:defRPr>
      </a:lvl3pPr>
      <a:lvl4pPr marL="1600200" indent="-228600" algn="l" rtl="0" eaLnBrk="1" fontAlgn="base" hangingPunct="1">
        <a:spcBef>
          <a:spcPct val="20000"/>
        </a:spcBef>
        <a:spcAft>
          <a:spcPct val="0"/>
        </a:spcAft>
        <a:buChar char="–"/>
        <a:defRPr sz="1600">
          <a:solidFill>
            <a:schemeClr val="tx1"/>
          </a:solidFill>
          <a:latin typeface="+mn-lt"/>
          <a:cs typeface="+mn-cs"/>
        </a:defRPr>
      </a:lvl4pPr>
      <a:lvl5pPr marL="2057400" indent="-228600" algn="l" rtl="0" eaLnBrk="1" fontAlgn="base" hangingPunct="1">
        <a:spcBef>
          <a:spcPct val="20000"/>
        </a:spcBef>
        <a:spcAft>
          <a:spcPct val="0"/>
        </a:spcAft>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1600">
          <a:solidFill>
            <a:schemeClr val="tx1"/>
          </a:solidFill>
          <a:latin typeface="+mn-lt"/>
          <a:cs typeface="+mn-cs"/>
        </a:defRPr>
      </a:lvl6pPr>
      <a:lvl7pPr marL="2971800" indent="-228600" algn="l" rtl="0" eaLnBrk="1" fontAlgn="base" hangingPunct="1">
        <a:spcBef>
          <a:spcPct val="20000"/>
        </a:spcBef>
        <a:spcAft>
          <a:spcPct val="0"/>
        </a:spcAft>
        <a:buChar char="»"/>
        <a:defRPr sz="1600">
          <a:solidFill>
            <a:schemeClr val="tx1"/>
          </a:solidFill>
          <a:latin typeface="+mn-lt"/>
          <a:cs typeface="+mn-cs"/>
        </a:defRPr>
      </a:lvl7pPr>
      <a:lvl8pPr marL="3429000" indent="-228600" algn="l" rtl="0" eaLnBrk="1" fontAlgn="base" hangingPunct="1">
        <a:spcBef>
          <a:spcPct val="20000"/>
        </a:spcBef>
        <a:spcAft>
          <a:spcPct val="0"/>
        </a:spcAft>
        <a:buChar char="»"/>
        <a:defRPr sz="1600">
          <a:solidFill>
            <a:schemeClr val="tx1"/>
          </a:solidFill>
          <a:latin typeface="+mn-lt"/>
          <a:cs typeface="+mn-cs"/>
        </a:defRPr>
      </a:lvl8pPr>
      <a:lvl9pPr marL="3886200" indent="-228600" algn="l" rtl="0" eaLnBrk="1" fontAlgn="base" hangingPunct="1">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6ACF69B-8D1C-44BF-8A1C-5A357FBC6416}" type="datetimeFigureOut">
              <a:rPr lang="en-GB">
                <a:solidFill>
                  <a:prstClr val="black">
                    <a:tint val="75000"/>
                  </a:prstClr>
                </a:solidFill>
              </a:rPr>
              <a:pPr>
                <a:defRPr/>
              </a:pPr>
              <a:t>21/11/2024</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BBFCF37-87AA-4D79-B0D5-652651CAB58B}"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68887523"/>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6.tif"/></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hyperlink" Target="/"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mailto:Esther@Neateimaging.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0F8E394-667D-44D1-8A9F-135113BF374B}"/>
              </a:ext>
            </a:extLst>
          </p:cNvPr>
          <p:cNvSpPr/>
          <p:nvPr/>
        </p:nvSpPr>
        <p:spPr>
          <a:xfrm>
            <a:off x="0" y="3439115"/>
            <a:ext cx="12192000" cy="463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B1613D65-A9D3-407C-8D1F-5CCABF4BD829}"/>
              </a:ext>
            </a:extLst>
          </p:cNvPr>
          <p:cNvGrpSpPr/>
          <p:nvPr/>
        </p:nvGrpSpPr>
        <p:grpSpPr>
          <a:xfrm rot="10800000">
            <a:off x="0" y="3249530"/>
            <a:ext cx="12192000" cy="189932"/>
            <a:chOff x="0" y="3428540"/>
            <a:chExt cx="12192000" cy="503379"/>
          </a:xfrm>
        </p:grpSpPr>
        <p:cxnSp>
          <p:nvCxnSpPr>
            <p:cNvPr id="18" name="Straight Connector 17">
              <a:extLst>
                <a:ext uri="{FF2B5EF4-FFF2-40B4-BE49-F238E27FC236}">
                  <a16:creationId xmlns:a16="http://schemas.microsoft.com/office/drawing/2014/main" id="{47DB61C9-AAB4-4642-81BE-E9A5EDAE114E}"/>
                </a:ext>
              </a:extLst>
            </p:cNvPr>
            <p:cNvCxnSpPr>
              <a:cxnSpLocks/>
              <a:stCxn id="19" idx="2"/>
            </p:cNvCxnSpPr>
            <p:nvPr/>
          </p:nvCxnSpPr>
          <p:spPr>
            <a:xfrm>
              <a:off x="0" y="3428540"/>
              <a:ext cx="12192000" cy="9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Flowchart: Manual Input 8">
              <a:extLst>
                <a:ext uri="{FF2B5EF4-FFF2-40B4-BE49-F238E27FC236}">
                  <a16:creationId xmlns:a16="http://schemas.microsoft.com/office/drawing/2014/main" id="{3220E8F3-1CDC-455A-A6AB-E883799AB3C1}"/>
                </a:ext>
              </a:extLst>
            </p:cNvPr>
            <p:cNvSpPr/>
            <p:nvPr/>
          </p:nvSpPr>
          <p:spPr>
            <a:xfrm rot="10800000">
              <a:off x="0" y="3428540"/>
              <a:ext cx="6785279" cy="5033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4D3DCC43-1B2F-4DFD-8C3A-93180F94448E}"/>
              </a:ext>
            </a:extLst>
          </p:cNvPr>
          <p:cNvGrpSpPr/>
          <p:nvPr/>
        </p:nvGrpSpPr>
        <p:grpSpPr>
          <a:xfrm>
            <a:off x="0" y="3477562"/>
            <a:ext cx="12192000" cy="189932"/>
            <a:chOff x="0" y="3428540"/>
            <a:chExt cx="12192000" cy="503379"/>
          </a:xfrm>
        </p:grpSpPr>
        <p:cxnSp>
          <p:nvCxnSpPr>
            <p:cNvPr id="22" name="Straight Connector 21">
              <a:extLst>
                <a:ext uri="{FF2B5EF4-FFF2-40B4-BE49-F238E27FC236}">
                  <a16:creationId xmlns:a16="http://schemas.microsoft.com/office/drawing/2014/main" id="{3F39DCE7-5CC1-4FD2-AE52-1C29E1C780CB}"/>
                </a:ext>
              </a:extLst>
            </p:cNvPr>
            <p:cNvCxnSpPr>
              <a:cxnSpLocks/>
              <a:stCxn id="23" idx="2"/>
            </p:cNvCxnSpPr>
            <p:nvPr/>
          </p:nvCxnSpPr>
          <p:spPr>
            <a:xfrm>
              <a:off x="0" y="3428540"/>
              <a:ext cx="12192000" cy="9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Flowchart: Manual Input 8">
              <a:extLst>
                <a:ext uri="{FF2B5EF4-FFF2-40B4-BE49-F238E27FC236}">
                  <a16:creationId xmlns:a16="http://schemas.microsoft.com/office/drawing/2014/main" id="{C1FC4C27-7A8E-42B1-8E2B-F6A12AE1EAF9}"/>
                </a:ext>
              </a:extLst>
            </p:cNvPr>
            <p:cNvSpPr/>
            <p:nvPr/>
          </p:nvSpPr>
          <p:spPr>
            <a:xfrm rot="10800000">
              <a:off x="0" y="3428540"/>
              <a:ext cx="6785279" cy="5033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99344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Fluorescence on Cyanoacrylate</a:t>
            </a:r>
          </a:p>
        </p:txBody>
      </p:sp>
      <p:pic>
        <p:nvPicPr>
          <p:cNvPr id="7" name="Picture 6" descr="fluorescence-2.jpg"/>
          <p:cNvPicPr>
            <a:picLocks noChangeAspect="1"/>
          </p:cNvPicPr>
          <p:nvPr/>
        </p:nvPicPr>
        <p:blipFill>
          <a:blip r:embed="rId2" cstate="print"/>
          <a:stretch>
            <a:fillRect/>
          </a:stretch>
        </p:blipFill>
        <p:spPr>
          <a:xfrm>
            <a:off x="2595538" y="1597587"/>
            <a:ext cx="7313050" cy="4870491"/>
          </a:xfrm>
          <a:prstGeom prst="rect">
            <a:avLst/>
          </a:prstGeom>
        </p:spPr>
      </p:pic>
      <p:pic>
        <p:nvPicPr>
          <p:cNvPr id="8" name="Picture 7" descr="fluorescence1.jpg"/>
          <p:cNvPicPr>
            <a:picLocks noChangeAspect="1"/>
          </p:cNvPicPr>
          <p:nvPr/>
        </p:nvPicPr>
        <p:blipFill>
          <a:blip r:embed="rId3" cstate="print"/>
          <a:stretch>
            <a:fillRect/>
          </a:stretch>
        </p:blipFill>
        <p:spPr>
          <a:xfrm>
            <a:off x="2595538" y="1602457"/>
            <a:ext cx="7305737" cy="4865621"/>
          </a:xfrm>
          <a:prstGeom prst="rect">
            <a:avLst/>
          </a:prstGeom>
        </p:spPr>
      </p:pic>
    </p:spTree>
    <p:extLst>
      <p:ext uri="{BB962C8B-B14F-4D97-AF65-F5344CB8AC3E}">
        <p14:creationId xmlns:p14="http://schemas.microsoft.com/office/powerpoint/2010/main" val="3341726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Fluorescence on Cyanoacrylate</a:t>
            </a:r>
          </a:p>
        </p:txBody>
      </p:sp>
      <p:sp>
        <p:nvSpPr>
          <p:cNvPr id="5" name="TextBox 4"/>
          <p:cNvSpPr txBox="1"/>
          <p:nvPr/>
        </p:nvSpPr>
        <p:spPr>
          <a:xfrm>
            <a:off x="758784" y="2423088"/>
            <a:ext cx="4976998" cy="3046988"/>
          </a:xfrm>
          <a:prstGeom prst="rect">
            <a:avLst/>
          </a:prstGeom>
          <a:noFill/>
        </p:spPr>
        <p:txBody>
          <a:bodyPr wrap="square" rtlCol="0">
            <a:spAutoFit/>
          </a:bodyPr>
          <a:lstStyle/>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Standard BY40 –  </a:t>
            </a:r>
            <a:r>
              <a:rPr lang="en-GB" sz="2400" kern="0" dirty="0" err="1">
                <a:solidFill>
                  <a:sysClr val="windowText" lastClr="000000"/>
                </a:solidFill>
                <a:latin typeface="Verdana" panose="020B0604030504040204" pitchFamily="34" charset="0"/>
                <a:ea typeface="Verdana" panose="020B0604030504040204" pitchFamily="34" charset="0"/>
                <a:cs typeface="Verdana" panose="020B0604030504040204" pitchFamily="34" charset="0"/>
              </a:rPr>
              <a:t>Panacryl</a:t>
            </a: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Brilliant Flavin 10ff in Alcohol(Ethanol) developed in 1985</a:t>
            </a:r>
          </a:p>
          <a:p>
            <a:pPr marL="285750" indent="-285750">
              <a:buFont typeface="Arial" panose="020B0604020202020204" pitchFamily="34" charset="0"/>
              <a:buChar char="•"/>
            </a:pPr>
            <a:endPar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Alcohol dissolves inks</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Half water/half alcohol</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Water only – poor results</a:t>
            </a:r>
          </a:p>
        </p:txBody>
      </p:sp>
      <p:pic>
        <p:nvPicPr>
          <p:cNvPr id="6" name="Picture 3" descr="D:\presentations\images\rhodamine.jpg"/>
          <p:cNvPicPr>
            <a:picLocks noChangeAspect="1" noChangeArrowheads="1"/>
          </p:cNvPicPr>
          <p:nvPr/>
        </p:nvPicPr>
        <p:blipFill>
          <a:blip r:embed="rId2"/>
          <a:srcRect/>
          <a:stretch>
            <a:fillRect/>
          </a:stretch>
        </p:blipFill>
        <p:spPr bwMode="auto">
          <a:xfrm>
            <a:off x="6903925" y="1648125"/>
            <a:ext cx="2767806" cy="3195018"/>
          </a:xfrm>
          <a:prstGeom prst="rect">
            <a:avLst/>
          </a:prstGeom>
          <a:noFill/>
          <a:effectLst>
            <a:outerShdw dist="35921" dir="2700000" algn="ctr" rotWithShape="0">
              <a:schemeClr val="tx2"/>
            </a:outerShdw>
          </a:effectLst>
        </p:spPr>
      </p:pic>
      <p:pic>
        <p:nvPicPr>
          <p:cNvPr id="4" name="Picture 4" descr="D:\presentations\images\by401.jpg"/>
          <p:cNvPicPr>
            <a:picLocks noGrp="1" noChangeAspect="1" noChangeArrowheads="1"/>
          </p:cNvPicPr>
          <p:nvPr>
            <p:ph idx="1"/>
          </p:nvPr>
        </p:nvPicPr>
        <p:blipFill>
          <a:blip r:embed="rId3"/>
          <a:srcRect/>
          <a:stretch>
            <a:fillRect/>
          </a:stretch>
        </p:blipFill>
        <p:spPr bwMode="auto">
          <a:xfrm>
            <a:off x="7930199" y="4028318"/>
            <a:ext cx="3483064" cy="2323204"/>
          </a:xfrm>
          <a:prstGeom prst="rect">
            <a:avLst/>
          </a:prstGeom>
          <a:noFill/>
          <a:effectLst>
            <a:outerShdw dist="35921" dir="2700000" algn="ctr" rotWithShape="0">
              <a:schemeClr val="tx2"/>
            </a:outerShdw>
          </a:effectLst>
        </p:spPr>
      </p:pic>
    </p:spTree>
    <p:extLst>
      <p:ext uri="{BB962C8B-B14F-4D97-AF65-F5344CB8AC3E}">
        <p14:creationId xmlns:p14="http://schemas.microsoft.com/office/powerpoint/2010/main" val="814916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Fluorescence Options</a:t>
            </a:r>
          </a:p>
        </p:txBody>
      </p:sp>
      <p:sp>
        <p:nvSpPr>
          <p:cNvPr id="5" name="TextBox 4"/>
          <p:cNvSpPr txBox="1"/>
          <p:nvPr/>
        </p:nvSpPr>
        <p:spPr>
          <a:xfrm>
            <a:off x="770420" y="1898711"/>
            <a:ext cx="4148759" cy="4154984"/>
          </a:xfrm>
          <a:prstGeom prst="rect">
            <a:avLst/>
          </a:prstGeom>
          <a:noFill/>
        </p:spPr>
        <p:txBody>
          <a:bodyPr wrap="square" rtlCol="0">
            <a:spAutoFit/>
          </a:bodyPr>
          <a:lstStyle/>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BY40</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Black powders</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Magna powders – blitz green – waxy papers</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Basic red – surfaces fluoresce on the same wavelength as BY40</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Basic red, plus BY40 give higher fluorescence</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Sudan Black</a:t>
            </a:r>
          </a:p>
        </p:txBody>
      </p:sp>
      <p:pic>
        <p:nvPicPr>
          <p:cNvPr id="8" name="Content Placeholder 7" descr="SERU079085259GH57.tif"/>
          <p:cNvPicPr>
            <a:picLocks noGrp="1" noChangeAspect="1"/>
          </p:cNvPicPr>
          <p:nvPr>
            <p:ph idx="1"/>
          </p:nvPr>
        </p:nvPicPr>
        <p:blipFill>
          <a:blip r:embed="rId2" cstate="print"/>
          <a:stretch>
            <a:fillRect/>
          </a:stretch>
        </p:blipFill>
        <p:spPr>
          <a:xfrm>
            <a:off x="5805352" y="2132856"/>
            <a:ext cx="5532120" cy="3686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73398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presentations\images\dmac copy.jpg"/>
          <p:cNvPicPr>
            <a:picLocks noChangeAspect="1" noChangeArrowheads="1"/>
          </p:cNvPicPr>
          <p:nvPr/>
        </p:nvPicPr>
        <p:blipFill>
          <a:blip r:embed="rId2"/>
          <a:srcRect/>
          <a:stretch>
            <a:fillRect/>
          </a:stretch>
        </p:blipFill>
        <p:spPr bwMode="auto">
          <a:xfrm>
            <a:off x="926753" y="1782479"/>
            <a:ext cx="2720975" cy="4559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 Box 5"/>
          <p:cNvSpPr txBox="1">
            <a:spLocks noChangeArrowheads="1"/>
          </p:cNvSpPr>
          <p:nvPr/>
        </p:nvSpPr>
        <p:spPr bwMode="auto">
          <a:xfrm>
            <a:off x="4031674" y="1602810"/>
            <a:ext cx="8160326" cy="4708981"/>
          </a:xfrm>
          <a:prstGeom prst="rect">
            <a:avLst/>
          </a:prstGeom>
          <a:noFill/>
          <a:ln w="9525">
            <a:noFill/>
            <a:miter lim="800000"/>
            <a:headEnd/>
            <a:tailEnd/>
          </a:ln>
          <a:effectLst/>
        </p:spPr>
        <p:txBody>
          <a:bodyPr wrap="square">
            <a:spAutoFit/>
          </a:bodyPr>
          <a:lstStyle/>
          <a:p>
            <a:pPr>
              <a:spcBef>
                <a:spcPct val="50000"/>
              </a:spcBef>
            </a:pPr>
            <a:r>
              <a:rPr lang="en-GB" sz="2400" kern="0" dirty="0" err="1">
                <a:solidFill>
                  <a:sysClr val="windowText" lastClr="000000"/>
                </a:solidFill>
                <a:latin typeface="Verdana" panose="020B0604030504040204" pitchFamily="34" charset="0"/>
                <a:ea typeface="Verdana" panose="020B0604030504040204" pitchFamily="34" charset="0"/>
                <a:cs typeface="Verdana" panose="020B0604030504040204" pitchFamily="34" charset="0"/>
              </a:rPr>
              <a:t>Dimethylaminocinnameldehyde</a:t>
            </a: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(DMAC)</a:t>
            </a:r>
          </a:p>
          <a:p>
            <a:pPr>
              <a:spcBef>
                <a:spcPct val="50000"/>
              </a:spcBef>
            </a:pPr>
            <a:endPar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p>
            <a:pPr>
              <a:spcBef>
                <a:spcPct val="50000"/>
              </a:spcBef>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Tested in against Ninhydrin – Visual process only.</a:t>
            </a:r>
          </a:p>
          <a:p>
            <a:pPr>
              <a:spcBef>
                <a:spcPct val="50000"/>
              </a:spcBef>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Introduction of the FLS - Fluorescence</a:t>
            </a:r>
          </a:p>
          <a:p>
            <a:pPr>
              <a:spcBef>
                <a:spcPct val="50000"/>
              </a:spcBef>
            </a:pPr>
            <a:endPar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p>
            <a:pPr algn="ctr">
              <a:spcBef>
                <a:spcPct val="50000"/>
              </a:spcBef>
            </a:pPr>
            <a:r>
              <a:rPr lang="en-GB" sz="2400" kern="0" dirty="0">
                <a:solidFill>
                  <a:srgbClr val="000099"/>
                </a:solidFill>
                <a:latin typeface="Verdana" panose="020B0604030504040204" pitchFamily="34" charset="0"/>
                <a:ea typeface="Verdana" panose="020B0604030504040204" pitchFamily="34" charset="0"/>
                <a:cs typeface="Verdana" panose="020B0604030504040204" pitchFamily="34" charset="0"/>
              </a:rPr>
              <a:t>Dip sheets of A4 paper into the working solution and allow to dry.</a:t>
            </a:r>
          </a:p>
          <a:p>
            <a:pPr algn="ctr">
              <a:spcBef>
                <a:spcPct val="50000"/>
              </a:spcBef>
            </a:pPr>
            <a:r>
              <a:rPr lang="en-GB" sz="2400" kern="0" dirty="0">
                <a:solidFill>
                  <a:srgbClr val="000099"/>
                </a:solidFill>
                <a:latin typeface="Verdana" panose="020B0604030504040204" pitchFamily="34" charset="0"/>
                <a:ea typeface="Verdana" panose="020B0604030504040204" pitchFamily="34" charset="0"/>
                <a:cs typeface="Verdana" panose="020B0604030504040204" pitchFamily="34" charset="0"/>
              </a:rPr>
              <a:t>Dry transfer process</a:t>
            </a:r>
          </a:p>
          <a:p>
            <a:pPr algn="ctr">
              <a:spcBef>
                <a:spcPct val="50000"/>
              </a:spcBef>
            </a:pPr>
            <a:r>
              <a:rPr lang="en-GB" sz="2400" kern="0" dirty="0">
                <a:solidFill>
                  <a:srgbClr val="000099"/>
                </a:solidFill>
                <a:latin typeface="Verdana" panose="020B0604030504040204" pitchFamily="34" charset="0"/>
                <a:ea typeface="Verdana" panose="020B0604030504040204" pitchFamily="34" charset="0"/>
                <a:cs typeface="Verdana" panose="020B0604030504040204" pitchFamily="34" charset="0"/>
              </a:rPr>
              <a:t>Used first on Fax Paper</a:t>
            </a:r>
          </a:p>
        </p:txBody>
      </p:sp>
      <p:sp>
        <p:nvSpPr>
          <p:cNvPr id="4" name="Rectangle 4"/>
          <p:cNvSpPr txBox="1">
            <a:spLocks noChangeArrowheads="1"/>
          </p:cNvSpPr>
          <p:nvPr/>
        </p:nvSpPr>
        <p:spPr>
          <a:xfrm>
            <a:off x="4747004" y="547223"/>
            <a:ext cx="6729666" cy="864096"/>
          </a:xfrm>
          <a:prstGeom prst="rect">
            <a:avLst/>
          </a:prstGeom>
        </p:spPr>
        <p:txBody>
          <a:bodyPr>
            <a:normAutofit fontScale="77500" lnSpcReduction="20000"/>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sz="4000" kern="0" dirty="0"/>
              <a:t>Thermal Papers – Fax paper/Receipts</a:t>
            </a:r>
          </a:p>
        </p:txBody>
      </p:sp>
    </p:spTree>
    <p:extLst>
      <p:ext uri="{BB962C8B-B14F-4D97-AF65-F5344CB8AC3E}">
        <p14:creationId xmlns:p14="http://schemas.microsoft.com/office/powerpoint/2010/main" val="3776147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9" descr="D:\presentations\images\dmac.jpg"/>
          <p:cNvPicPr>
            <a:picLocks noChangeAspect="1" noChangeArrowheads="1"/>
          </p:cNvPicPr>
          <p:nvPr/>
        </p:nvPicPr>
        <p:blipFill>
          <a:blip r:embed="rId2" cstate="print">
            <a:lum bright="36000" contrast="18000"/>
          </a:blip>
          <a:srcRect/>
          <a:stretch>
            <a:fillRect/>
          </a:stretch>
        </p:blipFill>
        <p:spPr bwMode="auto">
          <a:xfrm>
            <a:off x="1775521" y="1676399"/>
            <a:ext cx="3800475" cy="3087688"/>
          </a:xfrm>
          <a:prstGeom prst="rect">
            <a:avLst/>
          </a:prstGeom>
          <a:ln>
            <a:noFill/>
          </a:ln>
          <a:effectLst>
            <a:outerShdw blurRad="292100" dist="139700" dir="2700000" algn="tl" rotWithShape="0">
              <a:srgbClr val="333333">
                <a:alpha val="65000"/>
              </a:srgbClr>
            </a:outerShdw>
          </a:effectLst>
        </p:spPr>
      </p:pic>
      <p:pic>
        <p:nvPicPr>
          <p:cNvPr id="3" name="Picture 1031" descr="D:\presentations\images\dmac2.jpg"/>
          <p:cNvPicPr>
            <a:picLocks noChangeAspect="1" noChangeArrowheads="1"/>
          </p:cNvPicPr>
          <p:nvPr/>
        </p:nvPicPr>
        <p:blipFill>
          <a:blip r:embed="rId3" cstate="print">
            <a:lum bright="36000" contrast="24000"/>
          </a:blip>
          <a:srcRect/>
          <a:stretch>
            <a:fillRect/>
          </a:stretch>
        </p:blipFill>
        <p:spPr bwMode="auto">
          <a:xfrm>
            <a:off x="5159896" y="3022600"/>
            <a:ext cx="5226050" cy="3482975"/>
          </a:xfrm>
          <a:prstGeom prst="rect">
            <a:avLst/>
          </a:prstGeom>
          <a:ln>
            <a:noFill/>
          </a:ln>
          <a:effectLst>
            <a:outerShdw blurRad="292100" dist="139700" dir="2700000" algn="tl" rotWithShape="0">
              <a:srgbClr val="333333">
                <a:alpha val="65000"/>
              </a:srgbClr>
            </a:outerShdw>
          </a:effectLst>
        </p:spPr>
      </p:pic>
      <p:sp>
        <p:nvSpPr>
          <p:cNvPr id="4" name="Rectangle 4"/>
          <p:cNvSpPr txBox="1">
            <a:spLocks noChangeArrowheads="1"/>
          </p:cNvSpPr>
          <p:nvPr/>
        </p:nvSpPr>
        <p:spPr>
          <a:xfrm>
            <a:off x="3647728" y="692696"/>
            <a:ext cx="6729666" cy="864096"/>
          </a:xfrm>
          <a:prstGeom prst="rect">
            <a:avLst/>
          </a:prstGeom>
        </p:spPr>
        <p:txBody>
          <a:bodyPr>
            <a:normAutofit/>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sz="4000" kern="0" dirty="0"/>
              <a:t>DMAC – Thermal Papers</a:t>
            </a:r>
          </a:p>
        </p:txBody>
      </p:sp>
    </p:spTree>
    <p:extLst>
      <p:ext uri="{BB962C8B-B14F-4D97-AF65-F5344CB8AC3E}">
        <p14:creationId xmlns:p14="http://schemas.microsoft.com/office/powerpoint/2010/main" val="3890005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yan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6912" y="1843449"/>
            <a:ext cx="4392488" cy="438948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t>Cyanoacrylate – mid nineties</a:t>
            </a:r>
          </a:p>
        </p:txBody>
      </p:sp>
      <p:pic>
        <p:nvPicPr>
          <p:cNvPr id="4" name="Content Placeholder 3" descr="ryan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46912" y="1843449"/>
            <a:ext cx="4392488" cy="438866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71028" y="2514289"/>
            <a:ext cx="3347543" cy="3046988"/>
          </a:xfrm>
          <a:prstGeom prst="rect">
            <a:avLst/>
          </a:prstGeom>
          <a:noFill/>
        </p:spPr>
        <p:txBody>
          <a:bodyPr wrap="square" rtlCol="0">
            <a:spAutoFit/>
          </a:bodyPr>
          <a:lstStyle/>
          <a:p>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Digital Video capture</a:t>
            </a:r>
          </a:p>
          <a:p>
            <a:endPar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p>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Free Medical Imaging software – </a:t>
            </a:r>
            <a:r>
              <a:rPr lang="en-GB" sz="2400" kern="0" dirty="0" err="1">
                <a:solidFill>
                  <a:sysClr val="windowText" lastClr="000000"/>
                </a:solidFill>
                <a:latin typeface="Verdana" panose="020B0604030504040204" pitchFamily="34" charset="0"/>
                <a:ea typeface="Verdana" panose="020B0604030504040204" pitchFamily="34" charset="0"/>
                <a:cs typeface="Verdana" panose="020B0604030504040204" pitchFamily="34" charset="0"/>
              </a:rPr>
              <a:t>scioncorp</a:t>
            </a: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NIH Image – today called ImageJ. </a:t>
            </a:r>
          </a:p>
        </p:txBody>
      </p:sp>
    </p:spTree>
    <p:extLst>
      <p:ext uri="{BB962C8B-B14F-4D97-AF65-F5344CB8AC3E}">
        <p14:creationId xmlns:p14="http://schemas.microsoft.com/office/powerpoint/2010/main" val="3274399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Cyanoacrylate – mid nineties</a:t>
            </a:r>
          </a:p>
        </p:txBody>
      </p:sp>
      <p:sp>
        <p:nvSpPr>
          <p:cNvPr id="6" name="TextBox 5"/>
          <p:cNvSpPr txBox="1"/>
          <p:nvPr/>
        </p:nvSpPr>
        <p:spPr>
          <a:xfrm>
            <a:off x="745108" y="2483511"/>
            <a:ext cx="4199383" cy="3108543"/>
          </a:xfrm>
          <a:prstGeom prst="rect">
            <a:avLst/>
          </a:prstGeom>
          <a:noFill/>
        </p:spPr>
        <p:txBody>
          <a:bodyPr wrap="square" rtlCol="0">
            <a:spAutoFit/>
          </a:bodyPr>
          <a:lstStyle/>
          <a:p>
            <a:r>
              <a:rPr lang="en-GB" sz="28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Mr Ryan</a:t>
            </a:r>
          </a:p>
          <a:p>
            <a:r>
              <a:rPr lang="en-GB" sz="28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£10 deposit held</a:t>
            </a:r>
          </a:p>
          <a:p>
            <a:endParaRPr lang="en-GB" sz="28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p>
            <a:r>
              <a:rPr lang="en-GB" sz="28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Disc cutter hired from a shop, information led to the identity of the offender.</a:t>
            </a:r>
          </a:p>
        </p:txBody>
      </p:sp>
      <p:sp>
        <p:nvSpPr>
          <p:cNvPr id="3" name="Content Placeholder 2"/>
          <p:cNvSpPr>
            <a:spLocks noGrp="1"/>
          </p:cNvSpPr>
          <p:nvPr>
            <p:ph idx="1"/>
          </p:nvPr>
        </p:nvSpPr>
        <p:spPr>
          <a:xfrm>
            <a:off x="304800" y="1600202"/>
            <a:ext cx="5405535" cy="4632736"/>
          </a:xfrm>
        </p:spPr>
        <p:txBody>
          <a:bodyPr/>
          <a:lstStyle/>
          <a:p>
            <a:endParaRPr lang="en-GB" dirty="0"/>
          </a:p>
        </p:txBody>
      </p:sp>
      <p:pic>
        <p:nvPicPr>
          <p:cNvPr id="7" name="Picture 2" descr="ryan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6912" y="1843449"/>
            <a:ext cx="4392488" cy="438948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344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4240" y="427963"/>
            <a:ext cx="6781800" cy="1162050"/>
          </a:xfrm>
        </p:spPr>
        <p:txBody>
          <a:bodyPr/>
          <a:lstStyle/>
          <a:p>
            <a:r>
              <a:rPr lang="en-GB" dirty="0"/>
              <a:t>3</a:t>
            </a:r>
            <a:r>
              <a:rPr lang="en-GB" baseline="30000" dirty="0"/>
              <a:t>rd</a:t>
            </a:r>
            <a:r>
              <a:rPr lang="en-GB" dirty="0"/>
              <a:t> Level/Forged Fingerprints</a:t>
            </a:r>
          </a:p>
        </p:txBody>
      </p:sp>
      <p:sp>
        <p:nvSpPr>
          <p:cNvPr id="3" name="Content Placeholder 2"/>
          <p:cNvSpPr>
            <a:spLocks noGrp="1"/>
          </p:cNvSpPr>
          <p:nvPr>
            <p:ph idx="1"/>
          </p:nvPr>
        </p:nvSpPr>
        <p:spPr>
          <a:xfrm>
            <a:off x="304800" y="2722420"/>
            <a:ext cx="6303818" cy="1745672"/>
          </a:xfrm>
        </p:spPr>
        <p:txBody>
          <a:bodyPr/>
          <a:lstStyle/>
          <a:p>
            <a:r>
              <a:rPr lang="en-GB" dirty="0"/>
              <a:t>Highlight edge of ridges and pores</a:t>
            </a:r>
          </a:p>
          <a:p>
            <a:r>
              <a:rPr lang="en-GB" dirty="0"/>
              <a:t>Forged fingerprints from rubber stamps</a:t>
            </a:r>
          </a:p>
        </p:txBody>
      </p:sp>
      <p:pic>
        <p:nvPicPr>
          <p:cNvPr id="4" name="Picture 3" descr="m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419" y="1686508"/>
            <a:ext cx="4464496" cy="4644670"/>
          </a:xfrm>
          <a:prstGeom prst="rect">
            <a:avLst/>
          </a:prstGeom>
          <a:noFill/>
          <a:ln>
            <a:noFill/>
          </a:ln>
          <a:effectLst>
            <a:outerShdw dist="89803"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774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6456040" y="1832428"/>
            <a:ext cx="3888432" cy="4703975"/>
            <a:chOff x="3504" y="1344"/>
            <a:chExt cx="1776" cy="1960"/>
          </a:xfrm>
        </p:grpSpPr>
        <p:pic>
          <p:nvPicPr>
            <p:cNvPr id="3" name="Picture 10"/>
            <p:cNvPicPr>
              <a:picLocks noChangeAspect="1" noChangeArrowheads="1"/>
            </p:cNvPicPr>
            <p:nvPr/>
          </p:nvPicPr>
          <p:blipFill>
            <a:blip r:embed="rId3" cstate="print"/>
            <a:srcRect/>
            <a:stretch>
              <a:fillRect/>
            </a:stretch>
          </p:blipFill>
          <p:spPr bwMode="auto">
            <a:xfrm>
              <a:off x="3504" y="1344"/>
              <a:ext cx="1776" cy="1735"/>
            </a:xfrm>
            <a:prstGeom prst="rect">
              <a:avLst/>
            </a:prstGeom>
            <a:ln>
              <a:noFill/>
            </a:ln>
            <a:effectLst>
              <a:outerShdw blurRad="292100" dist="139700" dir="2700000" algn="tl" rotWithShape="0">
                <a:srgbClr val="333333">
                  <a:alpha val="65000"/>
                </a:srgbClr>
              </a:outerShdw>
            </a:effectLst>
          </p:spPr>
        </p:pic>
        <p:sp>
          <p:nvSpPr>
            <p:cNvPr id="4" name="Text Box 11"/>
            <p:cNvSpPr txBox="1">
              <a:spLocks noChangeArrowheads="1"/>
            </p:cNvSpPr>
            <p:nvPr/>
          </p:nvSpPr>
          <p:spPr bwMode="auto">
            <a:xfrm>
              <a:off x="3645" y="3150"/>
              <a:ext cx="1632" cy="154"/>
            </a:xfrm>
            <a:prstGeom prst="rect">
              <a:avLst/>
            </a:prstGeom>
            <a:noFill/>
            <a:ln w="9525">
              <a:noFill/>
              <a:miter lim="800000"/>
              <a:headEnd/>
              <a:tailEnd/>
            </a:ln>
            <a:effectLst/>
          </p:spPr>
          <p:txBody>
            <a:bodyPr>
              <a:spAutoFit/>
            </a:bodyPr>
            <a:lstStyle/>
            <a:p>
              <a:pPr>
                <a:spcBef>
                  <a:spcPct val="50000"/>
                </a:spcBef>
              </a:pPr>
              <a:r>
                <a:rPr lang="en-GB" kern="0" dirty="0">
                  <a:solidFill>
                    <a:sysClr val="windowText" lastClr="000000"/>
                  </a:solidFill>
                </a:rPr>
                <a:t>Wet Plastic Bag</a:t>
              </a:r>
            </a:p>
          </p:txBody>
        </p:sp>
      </p:grpSp>
      <p:pic>
        <p:nvPicPr>
          <p:cNvPr id="5" name="Picture 4"/>
          <p:cNvPicPr>
            <a:picLocks noChangeAspect="1" noChangeArrowheads="1"/>
          </p:cNvPicPr>
          <p:nvPr/>
        </p:nvPicPr>
        <p:blipFill>
          <a:blip r:embed="rId4" cstate="print"/>
          <a:srcRect/>
          <a:stretch>
            <a:fillRect/>
          </a:stretch>
        </p:blipFill>
        <p:spPr bwMode="auto">
          <a:xfrm>
            <a:off x="2063552" y="1832427"/>
            <a:ext cx="3600400" cy="4173342"/>
          </a:xfrm>
          <a:prstGeom prst="rect">
            <a:avLst/>
          </a:prstGeom>
          <a:ln>
            <a:noFill/>
          </a:ln>
          <a:effectLst>
            <a:outerShdw blurRad="292100" dist="139700" dir="2700000" algn="tl" rotWithShape="0">
              <a:srgbClr val="333333">
                <a:alpha val="65000"/>
              </a:srgbClr>
            </a:outerShdw>
          </a:effectLst>
        </p:spPr>
      </p:pic>
      <p:sp>
        <p:nvSpPr>
          <p:cNvPr id="6" name="Rectangle 4"/>
          <p:cNvSpPr txBox="1">
            <a:spLocks noChangeArrowheads="1"/>
          </p:cNvSpPr>
          <p:nvPr/>
        </p:nvSpPr>
        <p:spPr>
          <a:xfrm>
            <a:off x="3791744" y="692696"/>
            <a:ext cx="6729666" cy="864096"/>
          </a:xfrm>
          <a:prstGeom prst="rect">
            <a:avLst/>
          </a:prstGeom>
        </p:spPr>
        <p:txBody>
          <a:bodyPr>
            <a:normAutofit/>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sz="4000" kern="0" dirty="0"/>
              <a:t>MMD – Silver and Gold</a:t>
            </a:r>
          </a:p>
        </p:txBody>
      </p:sp>
    </p:spTree>
    <p:extLst>
      <p:ext uri="{BB962C8B-B14F-4D97-AF65-F5344CB8AC3E}">
        <p14:creationId xmlns:p14="http://schemas.microsoft.com/office/powerpoint/2010/main" val="1750914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881902" y="2002873"/>
            <a:ext cx="10361062" cy="3785652"/>
          </a:xfrm>
          <a:prstGeom prst="rect">
            <a:avLst/>
          </a:prstGeom>
          <a:noFill/>
          <a:ln w="9525">
            <a:noFill/>
            <a:miter lim="800000"/>
            <a:headEnd/>
            <a:tailEnd/>
          </a:ln>
          <a:effectLst/>
        </p:spPr>
        <p:txBody>
          <a:bodyPr wrap="square">
            <a:spAutoFit/>
          </a:bodyPr>
          <a:lstStyle/>
          <a:p>
            <a:pPr>
              <a:spcBef>
                <a:spcPct val="50000"/>
              </a:spcBef>
              <a:buFontTx/>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Murder scene - August1988</a:t>
            </a:r>
          </a:p>
          <a:p>
            <a:pPr>
              <a:spcBef>
                <a:spcPct val="50000"/>
              </a:spcBef>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Victim is found strangled and beaten with a leather belt near a public building in Bournemouth. An attempt had been made to set fire to the body. A number of coke cans and some other items were recovered from the scene.</a:t>
            </a:r>
          </a:p>
          <a:p>
            <a:pPr>
              <a:spcBef>
                <a:spcPct val="50000"/>
              </a:spcBef>
              <a:buFontTx/>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Items were chemically treated in 1988 but no identifiable fingerprint impressions were recovered – examined by the Metropolitan police with Laser, UV scanning, Cyanoacrylate fuming, </a:t>
            </a:r>
            <a:r>
              <a:rPr lang="en-GB" sz="2400" kern="0" dirty="0" err="1">
                <a:solidFill>
                  <a:sysClr val="windowText" lastClr="000000"/>
                </a:solidFill>
                <a:latin typeface="Verdana" panose="020B0604030504040204" pitchFamily="34" charset="0"/>
                <a:ea typeface="Verdana" panose="020B0604030504040204" pitchFamily="34" charset="0"/>
                <a:cs typeface="Verdana" panose="020B0604030504040204" pitchFamily="34" charset="0"/>
              </a:rPr>
              <a:t>Rhodamine</a:t>
            </a: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6g and Gentian Violet.</a:t>
            </a:r>
          </a:p>
        </p:txBody>
      </p:sp>
      <p:sp>
        <p:nvSpPr>
          <p:cNvPr id="3" name="Rectangle 4"/>
          <p:cNvSpPr txBox="1">
            <a:spLocks noChangeArrowheads="1"/>
          </p:cNvSpPr>
          <p:nvPr/>
        </p:nvSpPr>
        <p:spPr>
          <a:xfrm>
            <a:off x="3791744" y="764704"/>
            <a:ext cx="6729666" cy="864096"/>
          </a:xfrm>
          <a:prstGeom prst="rect">
            <a:avLst/>
          </a:prstGeom>
        </p:spPr>
        <p:txBody>
          <a:bodyPr>
            <a:normAutofit fontScale="92500"/>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sz="4000" kern="0" dirty="0"/>
              <a:t>MMD – Cold Case 16 years old</a:t>
            </a:r>
          </a:p>
        </p:txBody>
      </p:sp>
    </p:spTree>
    <p:extLst>
      <p:ext uri="{BB962C8B-B14F-4D97-AF65-F5344CB8AC3E}">
        <p14:creationId xmlns:p14="http://schemas.microsoft.com/office/powerpoint/2010/main" val="2369510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0F8E394-667D-44D1-8A9F-135113BF374B}"/>
              </a:ext>
            </a:extLst>
          </p:cNvPr>
          <p:cNvSpPr/>
          <p:nvPr/>
        </p:nvSpPr>
        <p:spPr>
          <a:xfrm>
            <a:off x="0" y="1382423"/>
            <a:ext cx="12192000" cy="4156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B1613D65-A9D3-407C-8D1F-5CCABF4BD829}"/>
              </a:ext>
            </a:extLst>
          </p:cNvPr>
          <p:cNvGrpSpPr/>
          <p:nvPr/>
        </p:nvGrpSpPr>
        <p:grpSpPr>
          <a:xfrm rot="10800000">
            <a:off x="0" y="1192839"/>
            <a:ext cx="12192000" cy="189932"/>
            <a:chOff x="0" y="3428540"/>
            <a:chExt cx="12192000" cy="503379"/>
          </a:xfrm>
        </p:grpSpPr>
        <p:cxnSp>
          <p:nvCxnSpPr>
            <p:cNvPr id="18" name="Straight Connector 17">
              <a:extLst>
                <a:ext uri="{FF2B5EF4-FFF2-40B4-BE49-F238E27FC236}">
                  <a16:creationId xmlns:a16="http://schemas.microsoft.com/office/drawing/2014/main" id="{47DB61C9-AAB4-4642-81BE-E9A5EDAE114E}"/>
                </a:ext>
              </a:extLst>
            </p:cNvPr>
            <p:cNvCxnSpPr>
              <a:cxnSpLocks/>
              <a:stCxn id="19" idx="2"/>
            </p:cNvCxnSpPr>
            <p:nvPr/>
          </p:nvCxnSpPr>
          <p:spPr>
            <a:xfrm>
              <a:off x="0" y="3428540"/>
              <a:ext cx="12192000" cy="9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Flowchart: Manual Input 8">
              <a:extLst>
                <a:ext uri="{FF2B5EF4-FFF2-40B4-BE49-F238E27FC236}">
                  <a16:creationId xmlns:a16="http://schemas.microsoft.com/office/drawing/2014/main" id="{3220E8F3-1CDC-455A-A6AB-E883799AB3C1}"/>
                </a:ext>
              </a:extLst>
            </p:cNvPr>
            <p:cNvSpPr/>
            <p:nvPr/>
          </p:nvSpPr>
          <p:spPr>
            <a:xfrm rot="10800000">
              <a:off x="0" y="3428540"/>
              <a:ext cx="6785279" cy="5033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4D3DCC43-1B2F-4DFD-8C3A-93180F94448E}"/>
              </a:ext>
            </a:extLst>
          </p:cNvPr>
          <p:cNvGrpSpPr/>
          <p:nvPr/>
        </p:nvGrpSpPr>
        <p:grpSpPr>
          <a:xfrm>
            <a:off x="0" y="5538592"/>
            <a:ext cx="12192000" cy="189932"/>
            <a:chOff x="0" y="3428540"/>
            <a:chExt cx="12192000" cy="503379"/>
          </a:xfrm>
        </p:grpSpPr>
        <p:cxnSp>
          <p:nvCxnSpPr>
            <p:cNvPr id="22" name="Straight Connector 21">
              <a:extLst>
                <a:ext uri="{FF2B5EF4-FFF2-40B4-BE49-F238E27FC236}">
                  <a16:creationId xmlns:a16="http://schemas.microsoft.com/office/drawing/2014/main" id="{3F39DCE7-5CC1-4FD2-AE52-1C29E1C780CB}"/>
                </a:ext>
              </a:extLst>
            </p:cNvPr>
            <p:cNvCxnSpPr>
              <a:cxnSpLocks/>
              <a:stCxn id="23" idx="2"/>
            </p:cNvCxnSpPr>
            <p:nvPr/>
          </p:nvCxnSpPr>
          <p:spPr>
            <a:xfrm>
              <a:off x="0" y="3428540"/>
              <a:ext cx="12192000" cy="9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Flowchart: Manual Input 8">
              <a:extLst>
                <a:ext uri="{FF2B5EF4-FFF2-40B4-BE49-F238E27FC236}">
                  <a16:creationId xmlns:a16="http://schemas.microsoft.com/office/drawing/2014/main" id="{C1FC4C27-7A8E-42B1-8E2B-F6A12AE1EAF9}"/>
                </a:ext>
              </a:extLst>
            </p:cNvPr>
            <p:cNvSpPr/>
            <p:nvPr/>
          </p:nvSpPr>
          <p:spPr>
            <a:xfrm rot="10800000">
              <a:off x="0" y="3428540"/>
              <a:ext cx="6785279" cy="5033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7132BE67-3986-4E66-8EB2-FA52E95E0795}"/>
              </a:ext>
            </a:extLst>
          </p:cNvPr>
          <p:cNvGrpSpPr/>
          <p:nvPr/>
        </p:nvGrpSpPr>
        <p:grpSpPr>
          <a:xfrm>
            <a:off x="2104326" y="2699256"/>
            <a:ext cx="10682935" cy="926248"/>
            <a:chOff x="2104326" y="2699256"/>
            <a:chExt cx="10682935" cy="926248"/>
          </a:xfrm>
        </p:grpSpPr>
        <p:grpSp>
          <p:nvGrpSpPr>
            <p:cNvPr id="9" name="Group 8">
              <a:extLst>
                <a:ext uri="{FF2B5EF4-FFF2-40B4-BE49-F238E27FC236}">
                  <a16:creationId xmlns:a16="http://schemas.microsoft.com/office/drawing/2014/main" id="{3CEFF2C9-DD65-41B5-B59A-4E769F646476}"/>
                </a:ext>
              </a:extLst>
            </p:cNvPr>
            <p:cNvGrpSpPr/>
            <p:nvPr/>
          </p:nvGrpSpPr>
          <p:grpSpPr>
            <a:xfrm>
              <a:off x="2231646" y="3436620"/>
              <a:ext cx="7728708" cy="188884"/>
              <a:chOff x="0" y="3428540"/>
              <a:chExt cx="12192000" cy="503379"/>
            </a:xfrm>
          </p:grpSpPr>
          <p:cxnSp>
            <p:nvCxnSpPr>
              <p:cNvPr id="10" name="Straight Connector 9">
                <a:extLst>
                  <a:ext uri="{FF2B5EF4-FFF2-40B4-BE49-F238E27FC236}">
                    <a16:creationId xmlns:a16="http://schemas.microsoft.com/office/drawing/2014/main" id="{5654C94D-158A-432F-AE93-0C397CDC180F}"/>
                  </a:ext>
                </a:extLst>
              </p:cNvPr>
              <p:cNvCxnSpPr>
                <a:cxnSpLocks/>
                <a:stCxn id="11" idx="2"/>
              </p:cNvCxnSpPr>
              <p:nvPr/>
            </p:nvCxnSpPr>
            <p:spPr>
              <a:xfrm>
                <a:off x="0" y="3428540"/>
                <a:ext cx="12192000" cy="9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Flowchart: Manual Input 8">
                <a:extLst>
                  <a:ext uri="{FF2B5EF4-FFF2-40B4-BE49-F238E27FC236}">
                    <a16:creationId xmlns:a16="http://schemas.microsoft.com/office/drawing/2014/main" id="{00D2FF13-AD63-49CF-AAAB-063C5D9A2C7C}"/>
                  </a:ext>
                </a:extLst>
              </p:cNvPr>
              <p:cNvSpPr/>
              <p:nvPr/>
            </p:nvSpPr>
            <p:spPr>
              <a:xfrm rot="10800000">
                <a:off x="0" y="3428540"/>
                <a:ext cx="6785279" cy="5033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B7C4AE70-7648-4DA7-B2F7-0D91A6CA7373}"/>
                </a:ext>
              </a:extLst>
            </p:cNvPr>
            <p:cNvSpPr txBox="1"/>
            <p:nvPr/>
          </p:nvSpPr>
          <p:spPr>
            <a:xfrm>
              <a:off x="2104326" y="2699256"/>
              <a:ext cx="3864354" cy="707886"/>
            </a:xfrm>
            <a:prstGeom prst="rect">
              <a:avLst/>
            </a:prstGeom>
            <a:noFill/>
          </p:spPr>
          <p:txBody>
            <a:bodyPr wrap="square" rtlCol="0">
              <a:spAutoFit/>
            </a:bodyPr>
            <a:lstStyle/>
            <a:p>
              <a:pPr algn="ctr"/>
              <a:r>
                <a:rPr lang="en-GB" sz="4000" dirty="0" err="1">
                  <a:latin typeface="Arial" panose="020B0604020202020204" pitchFamily="34" charset="0"/>
                  <a:cs typeface="Arial" panose="020B0604020202020204" pitchFamily="34" charset="0"/>
                </a:rPr>
                <a:t>foster+freeman</a:t>
              </a:r>
              <a:endParaRPr lang="en-GB"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4CB1AA4-1CA9-40CB-BE1B-B7868248B66C}"/>
                </a:ext>
              </a:extLst>
            </p:cNvPr>
            <p:cNvSpPr txBox="1"/>
            <p:nvPr/>
          </p:nvSpPr>
          <p:spPr>
            <a:xfrm>
              <a:off x="5761163" y="2972019"/>
              <a:ext cx="7026098" cy="369332"/>
            </a:xfrm>
            <a:prstGeom prst="rect">
              <a:avLst/>
            </a:prstGeom>
            <a:noFill/>
          </p:spPr>
          <p:txBody>
            <a:bodyPr wrap="square" rtlCol="0">
              <a:spAutoFit/>
            </a:bodyPr>
            <a:lstStyle/>
            <a:p>
              <a:r>
                <a:rPr lang="en-GB" b="1" spc="300" dirty="0"/>
                <a:t>FORENSIC SCIENCE INNOVATION</a:t>
              </a:r>
            </a:p>
          </p:txBody>
        </p:sp>
      </p:grpSp>
    </p:spTree>
    <p:extLst>
      <p:ext uri="{BB962C8B-B14F-4D97-AF65-F5344CB8AC3E}">
        <p14:creationId xmlns:p14="http://schemas.microsoft.com/office/powerpoint/2010/main" val="2866705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4731" y="1596900"/>
            <a:ext cx="7215238" cy="4893647"/>
          </a:xfrm>
          <a:prstGeom prst="rect">
            <a:avLst/>
          </a:prstGeom>
        </p:spPr>
        <p:txBody>
          <a:bodyPr wrap="square">
            <a:spAutoFit/>
          </a:bodyPr>
          <a:lstStyle/>
          <a:p>
            <a:pPr>
              <a:spcBef>
                <a:spcPct val="50000"/>
              </a:spcBef>
              <a:buFontTx/>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In </a:t>
            </a:r>
            <a:r>
              <a:rPr lang="en-GB" sz="2400" u="sng" kern="0" dirty="0">
                <a:solidFill>
                  <a:srgbClr val="FF0000"/>
                </a:solidFill>
                <a:latin typeface="Verdana" panose="020B0604030504040204" pitchFamily="34" charset="0"/>
                <a:ea typeface="Verdana" panose="020B0604030504040204" pitchFamily="34" charset="0"/>
                <a:cs typeface="Verdana" panose="020B0604030504040204" pitchFamily="34" charset="0"/>
              </a:rPr>
              <a:t>February 2005</a:t>
            </a: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MMD is used to examine items from the murder.</a:t>
            </a:r>
          </a:p>
          <a:p>
            <a:pPr>
              <a:spcBef>
                <a:spcPct val="50000"/>
              </a:spcBef>
              <a:buFontTx/>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Two Fingerprints developed (tobacco tin and Beer Can)</a:t>
            </a:r>
          </a:p>
          <a:p>
            <a:pPr>
              <a:spcBef>
                <a:spcPct val="50000"/>
              </a:spcBef>
              <a:buFontTx/>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Photographed and enhanced with the DCS-3</a:t>
            </a:r>
          </a:p>
          <a:p>
            <a:pPr>
              <a:spcBef>
                <a:spcPct val="50000"/>
              </a:spcBef>
              <a:buFontTx/>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1 Fingerprint identified as the victim</a:t>
            </a:r>
          </a:p>
          <a:p>
            <a:pPr>
              <a:spcBef>
                <a:spcPct val="50000"/>
              </a:spcBef>
              <a:buFontTx/>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1 fingerprint identified as the suspect</a:t>
            </a:r>
          </a:p>
          <a:p>
            <a:pPr>
              <a:spcBef>
                <a:spcPct val="50000"/>
              </a:spcBef>
              <a:buFontTx/>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After 16 and a half years two previously unobserved marks were recovered.</a:t>
            </a:r>
          </a:p>
          <a:p>
            <a:pPr>
              <a:spcBef>
                <a:spcPct val="50000"/>
              </a:spcBef>
              <a:buFontTx/>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Suspect charged and convicted</a:t>
            </a:r>
          </a:p>
        </p:txBody>
      </p:sp>
    </p:spTree>
    <p:extLst>
      <p:ext uri="{BB962C8B-B14F-4D97-AF65-F5344CB8AC3E}">
        <p14:creationId xmlns:p14="http://schemas.microsoft.com/office/powerpoint/2010/main" val="3376209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md-image1.jpg"/>
          <p:cNvPicPr>
            <a:picLocks noChangeAspect="1"/>
          </p:cNvPicPr>
          <p:nvPr/>
        </p:nvPicPr>
        <p:blipFill>
          <a:blip r:embed="rId3" cstate="print"/>
          <a:stretch>
            <a:fillRect/>
          </a:stretch>
        </p:blipFill>
        <p:spPr>
          <a:xfrm rot="10800000">
            <a:off x="2207568" y="1712981"/>
            <a:ext cx="3146890" cy="47770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mmd-image2.jpg"/>
          <p:cNvPicPr>
            <a:picLocks noChangeAspect="1"/>
          </p:cNvPicPr>
          <p:nvPr/>
        </p:nvPicPr>
        <p:blipFill>
          <a:blip r:embed="rId4" cstate="print"/>
          <a:stretch>
            <a:fillRect/>
          </a:stretch>
        </p:blipFill>
        <p:spPr>
          <a:xfrm>
            <a:off x="6240016" y="1779023"/>
            <a:ext cx="3896868" cy="46449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Rectangle 4"/>
          <p:cNvSpPr txBox="1">
            <a:spLocks noChangeArrowheads="1"/>
          </p:cNvSpPr>
          <p:nvPr/>
        </p:nvSpPr>
        <p:spPr>
          <a:xfrm>
            <a:off x="3783694" y="784499"/>
            <a:ext cx="6729666" cy="864096"/>
          </a:xfrm>
          <a:prstGeom prst="rect">
            <a:avLst/>
          </a:prstGeom>
        </p:spPr>
        <p:txBody>
          <a:bodyPr>
            <a:normAutofit fontScale="92500"/>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sz="4000" kern="0" dirty="0"/>
              <a:t>MMD – Cold Case 16 years old</a:t>
            </a:r>
          </a:p>
        </p:txBody>
      </p:sp>
    </p:spTree>
    <p:extLst>
      <p:ext uri="{BB962C8B-B14F-4D97-AF65-F5344CB8AC3E}">
        <p14:creationId xmlns:p14="http://schemas.microsoft.com/office/powerpoint/2010/main" val="3223168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workshop\aoi1.jpg"/>
          <p:cNvPicPr>
            <a:picLocks noChangeAspect="1" noChangeArrowheads="1"/>
          </p:cNvPicPr>
          <p:nvPr/>
        </p:nvPicPr>
        <p:blipFill>
          <a:blip r:embed="rId2" cstate="print">
            <a:lum/>
          </a:blip>
          <a:srcRect/>
          <a:stretch>
            <a:fillRect/>
          </a:stretch>
        </p:blipFill>
        <p:spPr bwMode="auto">
          <a:xfrm>
            <a:off x="2999656" y="1628801"/>
            <a:ext cx="6192688" cy="49447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txBox="1">
            <a:spLocks noChangeArrowheads="1"/>
          </p:cNvSpPr>
          <p:nvPr/>
        </p:nvSpPr>
        <p:spPr>
          <a:xfrm>
            <a:off x="2674939" y="617538"/>
            <a:ext cx="7793037" cy="1143000"/>
          </a:xfrm>
          <a:prstGeom prst="rect">
            <a:avLst/>
          </a:prstGeo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Murder 1998</a:t>
            </a:r>
          </a:p>
        </p:txBody>
      </p:sp>
    </p:spTree>
    <p:extLst>
      <p:ext uri="{BB962C8B-B14F-4D97-AF65-F5344CB8AC3E}">
        <p14:creationId xmlns:p14="http://schemas.microsoft.com/office/powerpoint/2010/main" val="3029637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775520" y="2276872"/>
            <a:ext cx="2771800" cy="3046988"/>
          </a:xfrm>
          <a:prstGeom prst="rect">
            <a:avLst/>
          </a:prstGeom>
          <a:noFill/>
          <a:ln w="9525">
            <a:noFill/>
            <a:miter lim="800000"/>
            <a:headEnd/>
            <a:tailEnd/>
          </a:ln>
          <a:effectLst/>
        </p:spPr>
        <p:txBody>
          <a:bodyPr wrap="square">
            <a:spAutoFit/>
          </a:bodyPr>
          <a:lstStyle/>
          <a:p>
            <a:pPr algn="ctr"/>
            <a:r>
              <a:rPr lang="en-US"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Cross Polarization is when illuminating light is polarized as well as the light entering the camera.</a:t>
            </a:r>
          </a:p>
        </p:txBody>
      </p:sp>
      <p:pic>
        <p:nvPicPr>
          <p:cNvPr id="6" name="Picture 2" descr="https://forum.sketchfab.com/uploads/db4890/original/2X/1/12507e34e9adc1573c9eace6133d5fbc3ccebef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856" y="1844824"/>
            <a:ext cx="5546518" cy="430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621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738282" y="1907699"/>
            <a:ext cx="3475038" cy="1200329"/>
          </a:xfrm>
          <a:prstGeom prst="rect">
            <a:avLst/>
          </a:prstGeom>
          <a:noFill/>
          <a:ln w="9525">
            <a:noFill/>
            <a:miter lim="800000"/>
            <a:headEnd/>
            <a:tailEnd/>
          </a:ln>
          <a:effectLst/>
        </p:spPr>
        <p:txBody>
          <a:bodyPr wrap="square">
            <a:spAutoFit/>
          </a:bodyPr>
          <a:lstStyle/>
          <a:p>
            <a:pPr algn="ctr"/>
            <a:r>
              <a:rPr lang="en-US" kern="0" dirty="0">
                <a:solidFill>
                  <a:sysClr val="windowText" lastClr="000000"/>
                </a:solidFill>
              </a:rPr>
              <a:t>Cross Polarization is when illuminating light is polarized as well as the light entering the camera.</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58579" y="127669"/>
            <a:ext cx="5103125" cy="6705361"/>
          </a:xfrm>
          <a:prstGeom prst="rect">
            <a:avLst/>
          </a:prstGeom>
        </p:spPr>
      </p:pic>
      <p:pic>
        <p:nvPicPr>
          <p:cNvPr id="4" name="Picture 3" descr="http://www.physicsclassroom.com/Class/light/u12l1e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3501008"/>
            <a:ext cx="2593692" cy="2764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01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40281" y="2344316"/>
            <a:ext cx="4293096" cy="2862064"/>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879648" y="2344316"/>
            <a:ext cx="4293096" cy="2862064"/>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34531" y="1628800"/>
            <a:ext cx="2871122" cy="4320267"/>
          </a:xfrm>
          <a:prstGeom prst="rect">
            <a:avLst/>
          </a:prstGeom>
        </p:spPr>
      </p:pic>
    </p:spTree>
    <p:extLst>
      <p:ext uri="{BB962C8B-B14F-4D97-AF65-F5344CB8AC3E}">
        <p14:creationId xmlns:p14="http://schemas.microsoft.com/office/powerpoint/2010/main" val="4155948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workshop\aoi1.jpg"/>
          <p:cNvPicPr>
            <a:picLocks noChangeAspect="1" noChangeArrowheads="1"/>
          </p:cNvPicPr>
          <p:nvPr/>
        </p:nvPicPr>
        <p:blipFill>
          <a:blip r:embed="rId2" cstate="print">
            <a:lum/>
          </a:blip>
          <a:srcRect/>
          <a:stretch>
            <a:fillRect/>
          </a:stretch>
        </p:blipFill>
        <p:spPr bwMode="auto">
          <a:xfrm>
            <a:off x="2999656" y="1628801"/>
            <a:ext cx="6192688" cy="49447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txBox="1">
            <a:spLocks noChangeArrowheads="1"/>
          </p:cNvSpPr>
          <p:nvPr/>
        </p:nvSpPr>
        <p:spPr>
          <a:xfrm>
            <a:off x="2674939" y="617538"/>
            <a:ext cx="7793037" cy="1143000"/>
          </a:xfrm>
          <a:prstGeom prst="rect">
            <a:avLst/>
          </a:prstGeo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Murder 1998</a:t>
            </a:r>
          </a:p>
        </p:txBody>
      </p:sp>
      <p:pic>
        <p:nvPicPr>
          <p:cNvPr id="4" name="Picture 4" descr="C:\workshop\aoi1.jpg"/>
          <p:cNvPicPr>
            <a:picLocks noChangeAspect="1" noChangeArrowheads="1"/>
          </p:cNvPicPr>
          <p:nvPr/>
        </p:nvPicPr>
        <p:blipFill>
          <a:blip r:embed="rId2" cstate="print">
            <a:lum/>
          </a:blip>
          <a:srcRect/>
          <a:stretch>
            <a:fillRect/>
          </a:stretch>
        </p:blipFill>
        <p:spPr bwMode="auto">
          <a:xfrm>
            <a:off x="-2968825" y="1760538"/>
            <a:ext cx="10937168" cy="87331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07975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aoNingFushun 1.00.tif"/>
          <p:cNvPicPr>
            <a:picLocks noChangeAspect="1"/>
          </p:cNvPicPr>
          <p:nvPr/>
        </p:nvPicPr>
        <p:blipFill>
          <a:blip r:embed="rId3" cstate="print"/>
          <a:stretch>
            <a:fillRect/>
          </a:stretch>
        </p:blipFill>
        <p:spPr>
          <a:xfrm>
            <a:off x="3215680" y="1988840"/>
            <a:ext cx="6033824" cy="4014988"/>
          </a:xfrm>
          <a:prstGeom prst="rect">
            <a:avLst/>
          </a:prstGeom>
        </p:spPr>
      </p:pic>
      <p:sp>
        <p:nvSpPr>
          <p:cNvPr id="4" name="Rectangle 2"/>
          <p:cNvSpPr txBox="1">
            <a:spLocks noChangeArrowheads="1"/>
          </p:cNvSpPr>
          <p:nvPr/>
        </p:nvSpPr>
        <p:spPr>
          <a:xfrm>
            <a:off x="2674939" y="617538"/>
            <a:ext cx="7793037" cy="1143000"/>
          </a:xfrm>
          <a:prstGeom prst="rect">
            <a:avLst/>
          </a:prstGeo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China – Shenzhen 2009</a:t>
            </a:r>
          </a:p>
        </p:txBody>
      </p:sp>
    </p:spTree>
    <p:extLst>
      <p:ext uri="{BB962C8B-B14F-4D97-AF65-F5344CB8AC3E}">
        <p14:creationId xmlns:p14="http://schemas.microsoft.com/office/powerpoint/2010/main" val="636078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674939" y="617538"/>
            <a:ext cx="7793037" cy="1143000"/>
          </a:xfrm>
          <a:prstGeom prst="rect">
            <a:avLst/>
          </a:prstGeo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China – Shenzhen 2009</a:t>
            </a:r>
          </a:p>
        </p:txBody>
      </p:sp>
      <p:grpSp>
        <p:nvGrpSpPr>
          <p:cNvPr id="5" name="Group 6"/>
          <p:cNvGrpSpPr>
            <a:grpSpLocks/>
          </p:cNvGrpSpPr>
          <p:nvPr/>
        </p:nvGrpSpPr>
        <p:grpSpPr bwMode="auto">
          <a:xfrm>
            <a:off x="5410633" y="1374005"/>
            <a:ext cx="6262688" cy="5178425"/>
            <a:chOff x="1202" y="935"/>
            <a:chExt cx="3945" cy="3262"/>
          </a:xfrm>
        </p:grpSpPr>
        <p:pic>
          <p:nvPicPr>
            <p:cNvPr id="6" name="Picture 7" descr="p2"/>
            <p:cNvPicPr>
              <a:picLocks noChangeAspect="1" noChangeArrowheads="1"/>
            </p:cNvPicPr>
            <p:nvPr/>
          </p:nvPicPr>
          <p:blipFill>
            <a:blip r:embed="rId3"/>
            <a:srcRect/>
            <a:stretch>
              <a:fillRect/>
            </a:stretch>
          </p:blipFill>
          <p:spPr bwMode="auto">
            <a:xfrm>
              <a:off x="1202" y="2296"/>
              <a:ext cx="2978" cy="1851"/>
            </a:xfrm>
            <a:prstGeom prst="rect">
              <a:avLst/>
            </a:prstGeom>
            <a:noFill/>
            <a:effectLst>
              <a:outerShdw dist="35921" dir="2700000" algn="ctr" rotWithShape="0">
                <a:schemeClr val="tx2"/>
              </a:outerShdw>
            </a:effectLst>
          </p:spPr>
        </p:pic>
        <p:pic>
          <p:nvPicPr>
            <p:cNvPr id="7" name="Picture 8" descr="p1"/>
            <p:cNvPicPr>
              <a:picLocks noChangeAspect="1" noChangeArrowheads="1"/>
            </p:cNvPicPr>
            <p:nvPr/>
          </p:nvPicPr>
          <p:blipFill>
            <a:blip r:embed="rId4"/>
            <a:srcRect/>
            <a:stretch>
              <a:fillRect/>
            </a:stretch>
          </p:blipFill>
          <p:spPr bwMode="auto">
            <a:xfrm>
              <a:off x="2880" y="935"/>
              <a:ext cx="2267" cy="1511"/>
            </a:xfrm>
            <a:prstGeom prst="rect">
              <a:avLst/>
            </a:prstGeom>
            <a:noFill/>
            <a:effectLst>
              <a:outerShdw dist="35921" dir="2700000" algn="ctr" rotWithShape="0">
                <a:schemeClr val="tx2"/>
              </a:outerShdw>
            </a:effectLst>
          </p:spPr>
        </p:pic>
        <p:sp>
          <p:nvSpPr>
            <p:cNvPr id="8" name="Text Box 9"/>
            <p:cNvSpPr txBox="1">
              <a:spLocks noChangeArrowheads="1"/>
            </p:cNvSpPr>
            <p:nvPr/>
          </p:nvSpPr>
          <p:spPr bwMode="auto">
            <a:xfrm>
              <a:off x="3833" y="3793"/>
              <a:ext cx="771"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kern="0"/>
                <a:t>Dark-field Ring-light</a:t>
              </a:r>
            </a:p>
          </p:txBody>
        </p:sp>
      </p:grpSp>
      <p:sp>
        <p:nvSpPr>
          <p:cNvPr id="3" name="TextBox 2"/>
          <p:cNvSpPr txBox="1"/>
          <p:nvPr/>
        </p:nvSpPr>
        <p:spPr>
          <a:xfrm>
            <a:off x="622711" y="2351129"/>
            <a:ext cx="4104456" cy="830997"/>
          </a:xfrm>
          <a:prstGeom prst="rect">
            <a:avLst/>
          </a:prstGeom>
          <a:noFill/>
        </p:spPr>
        <p:txBody>
          <a:bodyPr wrap="square" rtlCol="0">
            <a:spAutoFit/>
          </a:bodyPr>
          <a:lstStyle/>
          <a:p>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Highlight shadows in 3d fingerprints</a:t>
            </a:r>
          </a:p>
        </p:txBody>
      </p:sp>
    </p:spTree>
    <p:extLst>
      <p:ext uri="{BB962C8B-B14F-4D97-AF65-F5344CB8AC3E}">
        <p14:creationId xmlns:p14="http://schemas.microsoft.com/office/powerpoint/2010/main" val="43926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aoNingFushun 3.tif"/>
          <p:cNvPicPr>
            <a:picLocks noChangeAspect="1"/>
          </p:cNvPicPr>
          <p:nvPr/>
        </p:nvPicPr>
        <p:blipFill>
          <a:blip r:embed="rId3" cstate="print"/>
          <a:stretch>
            <a:fillRect/>
          </a:stretch>
        </p:blipFill>
        <p:spPr>
          <a:xfrm>
            <a:off x="3647728" y="2132857"/>
            <a:ext cx="5563582" cy="3702083"/>
          </a:xfrm>
          <a:prstGeom prst="rect">
            <a:avLst/>
          </a:prstGeom>
        </p:spPr>
      </p:pic>
      <p:sp>
        <p:nvSpPr>
          <p:cNvPr id="4" name="Rectangle 2"/>
          <p:cNvSpPr txBox="1">
            <a:spLocks noChangeArrowheads="1"/>
          </p:cNvSpPr>
          <p:nvPr/>
        </p:nvSpPr>
        <p:spPr>
          <a:xfrm>
            <a:off x="2674939" y="617538"/>
            <a:ext cx="7793037" cy="1143000"/>
          </a:xfrm>
          <a:prstGeom prst="rect">
            <a:avLst/>
          </a:prstGeo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416nm – Darkfield Ring-light</a:t>
            </a:r>
          </a:p>
        </p:txBody>
      </p:sp>
    </p:spTree>
    <p:extLst>
      <p:ext uri="{BB962C8B-B14F-4D97-AF65-F5344CB8AC3E}">
        <p14:creationId xmlns:p14="http://schemas.microsoft.com/office/powerpoint/2010/main" val="4174866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0F8E394-667D-44D1-8A9F-135113BF374B}"/>
              </a:ext>
            </a:extLst>
          </p:cNvPr>
          <p:cNvSpPr/>
          <p:nvPr/>
        </p:nvSpPr>
        <p:spPr>
          <a:xfrm>
            <a:off x="0" y="288699"/>
            <a:ext cx="12192000" cy="6360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4D3DCC43-1B2F-4DFD-8C3A-93180F94448E}"/>
              </a:ext>
            </a:extLst>
          </p:cNvPr>
          <p:cNvGrpSpPr/>
          <p:nvPr/>
        </p:nvGrpSpPr>
        <p:grpSpPr>
          <a:xfrm>
            <a:off x="0" y="6648514"/>
            <a:ext cx="12192000" cy="189932"/>
            <a:chOff x="0" y="3428540"/>
            <a:chExt cx="12192000" cy="503379"/>
          </a:xfrm>
        </p:grpSpPr>
        <p:cxnSp>
          <p:nvCxnSpPr>
            <p:cNvPr id="22" name="Straight Connector 21">
              <a:extLst>
                <a:ext uri="{FF2B5EF4-FFF2-40B4-BE49-F238E27FC236}">
                  <a16:creationId xmlns:a16="http://schemas.microsoft.com/office/drawing/2014/main" id="{3F39DCE7-5CC1-4FD2-AE52-1C29E1C780CB}"/>
                </a:ext>
              </a:extLst>
            </p:cNvPr>
            <p:cNvCxnSpPr>
              <a:cxnSpLocks/>
              <a:stCxn id="23" idx="2"/>
            </p:cNvCxnSpPr>
            <p:nvPr/>
          </p:nvCxnSpPr>
          <p:spPr>
            <a:xfrm>
              <a:off x="0" y="3428540"/>
              <a:ext cx="12192000" cy="9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Flowchart: Manual Input 8">
              <a:extLst>
                <a:ext uri="{FF2B5EF4-FFF2-40B4-BE49-F238E27FC236}">
                  <a16:creationId xmlns:a16="http://schemas.microsoft.com/office/drawing/2014/main" id="{C1FC4C27-7A8E-42B1-8E2B-F6A12AE1EAF9}"/>
                </a:ext>
              </a:extLst>
            </p:cNvPr>
            <p:cNvSpPr/>
            <p:nvPr/>
          </p:nvSpPr>
          <p:spPr>
            <a:xfrm rot="10800000">
              <a:off x="0" y="3428540"/>
              <a:ext cx="6785279" cy="5033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DA4A604F-E971-4630-8451-695248EED7EB}"/>
              </a:ext>
            </a:extLst>
          </p:cNvPr>
          <p:cNvGrpSpPr/>
          <p:nvPr/>
        </p:nvGrpSpPr>
        <p:grpSpPr>
          <a:xfrm>
            <a:off x="2104326" y="1259076"/>
            <a:ext cx="10682935" cy="926248"/>
            <a:chOff x="2104326" y="2699256"/>
            <a:chExt cx="10682935" cy="926248"/>
          </a:xfrm>
        </p:grpSpPr>
        <p:grpSp>
          <p:nvGrpSpPr>
            <p:cNvPr id="25" name="Group 24">
              <a:extLst>
                <a:ext uri="{FF2B5EF4-FFF2-40B4-BE49-F238E27FC236}">
                  <a16:creationId xmlns:a16="http://schemas.microsoft.com/office/drawing/2014/main" id="{9D1DEDE2-6074-45BB-8D99-95BCAEBB2B8C}"/>
                </a:ext>
              </a:extLst>
            </p:cNvPr>
            <p:cNvGrpSpPr/>
            <p:nvPr/>
          </p:nvGrpSpPr>
          <p:grpSpPr>
            <a:xfrm>
              <a:off x="2231646" y="3436620"/>
              <a:ext cx="7728708" cy="188884"/>
              <a:chOff x="0" y="3428540"/>
              <a:chExt cx="12192000" cy="503379"/>
            </a:xfrm>
          </p:grpSpPr>
          <p:cxnSp>
            <p:nvCxnSpPr>
              <p:cNvPr id="28" name="Straight Connector 27">
                <a:extLst>
                  <a:ext uri="{FF2B5EF4-FFF2-40B4-BE49-F238E27FC236}">
                    <a16:creationId xmlns:a16="http://schemas.microsoft.com/office/drawing/2014/main" id="{6E322799-BBBE-4CF7-BBD1-891847CCAB34}"/>
                  </a:ext>
                </a:extLst>
              </p:cNvPr>
              <p:cNvCxnSpPr>
                <a:cxnSpLocks/>
                <a:stCxn id="29" idx="2"/>
              </p:cNvCxnSpPr>
              <p:nvPr/>
            </p:nvCxnSpPr>
            <p:spPr>
              <a:xfrm>
                <a:off x="0" y="3428540"/>
                <a:ext cx="12192000" cy="9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Flowchart: Manual Input 8">
                <a:extLst>
                  <a:ext uri="{FF2B5EF4-FFF2-40B4-BE49-F238E27FC236}">
                    <a16:creationId xmlns:a16="http://schemas.microsoft.com/office/drawing/2014/main" id="{688F677F-CFC1-4B44-A069-84A830E95EBE}"/>
                  </a:ext>
                </a:extLst>
              </p:cNvPr>
              <p:cNvSpPr/>
              <p:nvPr/>
            </p:nvSpPr>
            <p:spPr>
              <a:xfrm rot="10800000">
                <a:off x="0" y="3428540"/>
                <a:ext cx="6785279" cy="50337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a:extLst>
                <a:ext uri="{FF2B5EF4-FFF2-40B4-BE49-F238E27FC236}">
                  <a16:creationId xmlns:a16="http://schemas.microsoft.com/office/drawing/2014/main" id="{E6B6FCFE-DF76-46D0-B0AF-4E6ECF35A008}"/>
                </a:ext>
              </a:extLst>
            </p:cNvPr>
            <p:cNvSpPr txBox="1"/>
            <p:nvPr/>
          </p:nvSpPr>
          <p:spPr>
            <a:xfrm>
              <a:off x="2104326" y="2699256"/>
              <a:ext cx="3864354" cy="707886"/>
            </a:xfrm>
            <a:prstGeom prst="rect">
              <a:avLst/>
            </a:prstGeom>
            <a:noFill/>
          </p:spPr>
          <p:txBody>
            <a:bodyPr wrap="square" rtlCol="0">
              <a:spAutoFit/>
            </a:bodyPr>
            <a:lstStyle/>
            <a:p>
              <a:pPr algn="ctr"/>
              <a:r>
                <a:rPr lang="en-GB" sz="4000" dirty="0" err="1">
                  <a:latin typeface="Arial" panose="020B0604020202020204" pitchFamily="34" charset="0"/>
                  <a:cs typeface="Arial" panose="020B0604020202020204" pitchFamily="34" charset="0"/>
                </a:rPr>
                <a:t>foster+freeman</a:t>
              </a:r>
              <a:endParaRPr lang="en-GB" sz="40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331B4183-AC1F-49A4-ACF2-362B494F55E1}"/>
                </a:ext>
              </a:extLst>
            </p:cNvPr>
            <p:cNvSpPr txBox="1"/>
            <p:nvPr/>
          </p:nvSpPr>
          <p:spPr>
            <a:xfrm>
              <a:off x="5761163" y="2972019"/>
              <a:ext cx="7026098" cy="369332"/>
            </a:xfrm>
            <a:prstGeom prst="rect">
              <a:avLst/>
            </a:prstGeom>
            <a:noFill/>
          </p:spPr>
          <p:txBody>
            <a:bodyPr wrap="square" rtlCol="0">
              <a:spAutoFit/>
            </a:bodyPr>
            <a:lstStyle/>
            <a:p>
              <a:r>
                <a:rPr lang="en-GB" b="1" spc="300" dirty="0"/>
                <a:t>FORENSIC SCIENCE INNOVATION</a:t>
              </a:r>
            </a:p>
          </p:txBody>
        </p:sp>
      </p:grpSp>
      <p:sp>
        <p:nvSpPr>
          <p:cNvPr id="2" name="TextBox 1">
            <a:extLst>
              <a:ext uri="{FF2B5EF4-FFF2-40B4-BE49-F238E27FC236}">
                <a16:creationId xmlns:a16="http://schemas.microsoft.com/office/drawing/2014/main" id="{70F5D247-4B87-ADD9-7388-B94C10E4B7A8}"/>
              </a:ext>
            </a:extLst>
          </p:cNvPr>
          <p:cNvSpPr txBox="1"/>
          <p:nvPr/>
        </p:nvSpPr>
        <p:spPr>
          <a:xfrm>
            <a:off x="6690724" y="2935074"/>
            <a:ext cx="1258865" cy="369332"/>
          </a:xfrm>
          <a:prstGeom prst="rect">
            <a:avLst/>
          </a:prstGeom>
          <a:noFill/>
        </p:spPr>
        <p:txBody>
          <a:bodyPr wrap="square" rtlCol="0">
            <a:spAutoFit/>
          </a:bodyPr>
          <a:lstStyle/>
          <a:p>
            <a:r>
              <a:rPr lang="en-GB" b="0" i="0" dirty="0">
                <a:solidFill>
                  <a:srgbClr val="040C28"/>
                </a:solidFill>
                <a:effectLst/>
                <a:latin typeface="Google Sans"/>
              </a:rPr>
              <a:t>®</a:t>
            </a:r>
            <a:endParaRPr lang="en-GB" dirty="0"/>
          </a:p>
        </p:txBody>
      </p:sp>
      <p:sp>
        <p:nvSpPr>
          <p:cNvPr id="14" name="WordArt 1041"/>
          <p:cNvSpPr>
            <a:spLocks noChangeArrowheads="1" noChangeShapeType="1" noTextEdit="1"/>
          </p:cNvSpPr>
          <p:nvPr/>
        </p:nvSpPr>
        <p:spPr bwMode="auto">
          <a:xfrm>
            <a:off x="1811524" y="3218956"/>
            <a:ext cx="8568952" cy="1406022"/>
          </a:xfrm>
          <a:prstGeom prst="rect">
            <a:avLst/>
          </a:prstGeom>
          <a:noFill/>
        </p:spPr>
        <p:txBody>
          <a:bodyPr wrap="none" fromWordArt="1">
            <a:prstTxWarp prst="textPlain">
              <a:avLst>
                <a:gd name="adj" fmla="val 49283"/>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GB" sz="3600" b="1" kern="10" cap="all" dirty="0">
                <a:ln w="0"/>
                <a:effectLst>
                  <a:reflection blurRad="12700" stA="50000" endPos="50000" dist="5000" dir="5400000" sy="-100000" rotWithShape="0"/>
                </a:effectLst>
                <a:latin typeface="Verdana" panose="020B0604030504040204" pitchFamily="34" charset="0"/>
                <a:ea typeface="Verdana" panose="020B0604030504040204" pitchFamily="34" charset="0"/>
                <a:cs typeface="Verdana" panose="020B0604030504040204" pitchFamily="34" charset="0"/>
              </a:rPr>
              <a:t>Fingerprints </a:t>
            </a:r>
          </a:p>
          <a:p>
            <a:pPr algn="ctr"/>
            <a:r>
              <a:rPr lang="en-GB" sz="3600" b="1" kern="10" cap="all" dirty="0">
                <a:ln w="0"/>
                <a:effectLst>
                  <a:reflection blurRad="12700" stA="50000" endPos="50000" dist="5000" dir="5400000" sy="-100000" rotWithShape="0"/>
                </a:effectLst>
                <a:latin typeface="Verdana" panose="020B0604030504040204" pitchFamily="34" charset="0"/>
                <a:ea typeface="Verdana" panose="020B0604030504040204" pitchFamily="34" charset="0"/>
                <a:cs typeface="Verdana" panose="020B0604030504040204" pitchFamily="34" charset="0"/>
              </a:rPr>
              <a:t> Problem Solving</a:t>
            </a:r>
          </a:p>
        </p:txBody>
      </p:sp>
    </p:spTree>
    <p:extLst>
      <p:ext uri="{BB962C8B-B14F-4D97-AF65-F5344CB8AC3E}">
        <p14:creationId xmlns:p14="http://schemas.microsoft.com/office/powerpoint/2010/main" val="1563762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aoNingFushun 8 bit enhanced blood.01.tif"/>
          <p:cNvPicPr>
            <a:picLocks noChangeAspect="1"/>
          </p:cNvPicPr>
          <p:nvPr/>
        </p:nvPicPr>
        <p:blipFill>
          <a:blip r:embed="rId3" cstate="print"/>
          <a:stretch>
            <a:fillRect/>
          </a:stretch>
        </p:blipFill>
        <p:spPr>
          <a:xfrm>
            <a:off x="3287689" y="1916833"/>
            <a:ext cx="5947229" cy="3957367"/>
          </a:xfrm>
          <a:prstGeom prst="rect">
            <a:avLst/>
          </a:prstGeom>
        </p:spPr>
      </p:pic>
      <p:sp>
        <p:nvSpPr>
          <p:cNvPr id="5" name="Rectangle 2"/>
          <p:cNvSpPr txBox="1">
            <a:spLocks noChangeArrowheads="1"/>
          </p:cNvSpPr>
          <p:nvPr/>
        </p:nvSpPr>
        <p:spPr>
          <a:xfrm>
            <a:off x="2674939" y="617538"/>
            <a:ext cx="7793037" cy="1143000"/>
          </a:xfrm>
          <a:prstGeom prst="rect">
            <a:avLst/>
          </a:prstGeo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416nm – Darkfield </a:t>
            </a:r>
            <a:r>
              <a:rPr lang="en-US" kern="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Ringlight</a:t>
            </a:r>
            <a:endParaRPr lang="en-US"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149700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aoNingFushun original blod.01.tif"/>
          <p:cNvPicPr>
            <a:picLocks noChangeAspect="1"/>
          </p:cNvPicPr>
          <p:nvPr/>
        </p:nvPicPr>
        <p:blipFill>
          <a:blip r:embed="rId3" cstate="print">
            <a:lum bright="10000" contrast="20000"/>
          </a:blip>
          <a:stretch>
            <a:fillRect/>
          </a:stretch>
        </p:blipFill>
        <p:spPr>
          <a:xfrm>
            <a:off x="1703512" y="1700808"/>
            <a:ext cx="4643470" cy="3929066"/>
          </a:xfrm>
          <a:prstGeom prst="rect">
            <a:avLst/>
          </a:prstGeom>
          <a:ln>
            <a:noFill/>
          </a:ln>
          <a:effectLst>
            <a:outerShdw blurRad="292100" dist="139700" dir="2700000" algn="tl" rotWithShape="0">
              <a:srgbClr val="333333">
                <a:alpha val="65000"/>
              </a:srgbClr>
            </a:outerShdw>
          </a:effectLst>
        </p:spPr>
      </p:pic>
      <p:pic>
        <p:nvPicPr>
          <p:cNvPr id="5" name="Picture 4" descr="LiaoNingFushun enhanced blood.01.tif"/>
          <p:cNvPicPr>
            <a:picLocks noChangeAspect="1"/>
          </p:cNvPicPr>
          <p:nvPr/>
        </p:nvPicPr>
        <p:blipFill>
          <a:blip r:embed="rId4" cstate="print"/>
          <a:stretch>
            <a:fillRect/>
          </a:stretch>
        </p:blipFill>
        <p:spPr>
          <a:xfrm>
            <a:off x="5663952" y="2833661"/>
            <a:ext cx="4871762" cy="3786214"/>
          </a:xfrm>
          <a:prstGeom prst="rect">
            <a:avLst/>
          </a:prstGeom>
          <a:ln>
            <a:noFill/>
          </a:ln>
          <a:effectLst>
            <a:outerShdw blurRad="292100" dist="139700" dir="2700000" algn="tl" rotWithShape="0">
              <a:srgbClr val="333333">
                <a:alpha val="65000"/>
              </a:srgbClr>
            </a:outerShdw>
          </a:effectLst>
        </p:spPr>
      </p:pic>
      <p:sp>
        <p:nvSpPr>
          <p:cNvPr id="6" name="Rectangle 2"/>
          <p:cNvSpPr txBox="1">
            <a:spLocks noChangeArrowheads="1"/>
          </p:cNvSpPr>
          <p:nvPr/>
        </p:nvSpPr>
        <p:spPr>
          <a:xfrm>
            <a:off x="2674939" y="617538"/>
            <a:ext cx="7793037" cy="1143000"/>
          </a:xfrm>
          <a:prstGeom prst="rect">
            <a:avLst/>
          </a:prstGeo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416nm – Darkfield </a:t>
            </a:r>
            <a:r>
              <a:rPr lang="en-US" kern="0"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Ringlight</a:t>
            </a:r>
            <a:endParaRPr lang="en-US" kern="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155323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04588" y="4567773"/>
            <a:ext cx="11582400" cy="1241425"/>
          </a:xfrm>
          <a:prstGeom prst="rect">
            <a:avLst/>
          </a:prstGeom>
        </p:spPr>
        <p:txBody>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GB" kern="0" dirty="0"/>
              <a:t>Digital Image Enhancement</a:t>
            </a:r>
          </a:p>
        </p:txBody>
      </p:sp>
      <p:sp>
        <p:nvSpPr>
          <p:cNvPr id="3" name="Rectangle 2"/>
          <p:cNvSpPr/>
          <p:nvPr/>
        </p:nvSpPr>
        <p:spPr>
          <a:xfrm>
            <a:off x="2695466" y="3053070"/>
            <a:ext cx="6781043" cy="707886"/>
          </a:xfrm>
          <a:prstGeom prst="rect">
            <a:avLst/>
          </a:prstGeom>
        </p:spPr>
        <p:txBody>
          <a:bodyPr wrap="square">
            <a:spAutoFit/>
          </a:bodyPr>
          <a:lstStyle/>
          <a:p>
            <a:pPr algn="ctr"/>
            <a:r>
              <a:rPr lang="en-GB" sz="4000" dirty="0">
                <a:latin typeface="Verdana" panose="020B0604030504040204" pitchFamily="34" charset="0"/>
                <a:ea typeface="Verdana" panose="020B0604030504040204" pitchFamily="34" charset="0"/>
                <a:cs typeface="Verdana" panose="020B0604030504040204" pitchFamily="34" charset="0"/>
              </a:rPr>
              <a:t>Digital Imaging</a:t>
            </a:r>
            <a:endParaRPr lang="en-GB"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46523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544179" y="5979887"/>
            <a:ext cx="3296816" cy="646331"/>
          </a:xfrm>
          <a:prstGeom prst="rect">
            <a:avLst/>
          </a:prstGeom>
          <a:solidFill>
            <a:schemeClr val="bg1"/>
          </a:solidFill>
          <a:ln w="9525">
            <a:noFill/>
            <a:miter lim="800000"/>
            <a:headEnd/>
            <a:tailEnd/>
          </a:ln>
          <a:effectLst>
            <a:outerShdw dist="35921" dir="2700000" algn="ctr" rotWithShape="0">
              <a:schemeClr val="tx2"/>
            </a:outerShdw>
          </a:effectLst>
        </p:spPr>
        <p:txBody>
          <a:bodyPr wrap="square">
            <a:spAutoFit/>
          </a:bodyPr>
          <a:lstStyle/>
          <a:p>
            <a:pPr algn="ctr">
              <a:spcBef>
                <a:spcPct val="50000"/>
              </a:spcBef>
            </a:pPr>
            <a:r>
              <a:rPr lang="en-GB" kern="0" dirty="0">
                <a:solidFill>
                  <a:sysClr val="windowText" lastClr="000000"/>
                </a:solidFill>
              </a:rPr>
              <a:t>Attempted Robbery – ITC 1995 – FFT</a:t>
            </a:r>
          </a:p>
        </p:txBody>
      </p:sp>
      <p:pic>
        <p:nvPicPr>
          <p:cNvPr id="4" name="Picture 2" descr="D:\presentations\1995\original.tif"/>
          <p:cNvPicPr>
            <a:picLocks noChangeAspect="1" noChangeArrowheads="1"/>
          </p:cNvPicPr>
          <p:nvPr/>
        </p:nvPicPr>
        <p:blipFill>
          <a:blip r:embed="rId3" cstate="print"/>
          <a:srcRect/>
          <a:stretch>
            <a:fillRect/>
          </a:stretch>
        </p:blipFill>
        <p:spPr bwMode="auto">
          <a:xfrm>
            <a:off x="2362201" y="1981200"/>
            <a:ext cx="3660775" cy="3962400"/>
          </a:xfrm>
          <a:prstGeom prst="rect">
            <a:avLst/>
          </a:prstGeom>
          <a:noFill/>
          <a:effectLst>
            <a:outerShdw dist="35921" dir="2700000" algn="ctr" rotWithShape="0">
              <a:schemeClr val="tx2"/>
            </a:outerShdw>
          </a:effectLst>
        </p:spPr>
      </p:pic>
      <p:pic>
        <p:nvPicPr>
          <p:cNvPr id="9" name="Picture 1030" descr="D:\presentations\images\10poundoriginal.jpg"/>
          <p:cNvPicPr>
            <a:picLocks noChangeAspect="1" noChangeArrowheads="1"/>
          </p:cNvPicPr>
          <p:nvPr/>
        </p:nvPicPr>
        <p:blipFill>
          <a:blip r:embed="rId4" cstate="print">
            <a:lum bright="5000" contrast="39000"/>
          </a:blip>
          <a:srcRect/>
          <a:stretch>
            <a:fillRect/>
          </a:stretch>
        </p:blipFill>
        <p:spPr bwMode="auto">
          <a:xfrm>
            <a:off x="7032104" y="1719245"/>
            <a:ext cx="3166120" cy="4486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p:cNvSpPr txBox="1">
            <a:spLocks/>
          </p:cNvSpPr>
          <p:nvPr/>
        </p:nvSpPr>
        <p:spPr>
          <a:xfrm>
            <a:off x="3580656" y="620688"/>
            <a:ext cx="6902896" cy="766986"/>
          </a:xfrm>
          <a:prstGeom prst="rect">
            <a:avLst/>
          </a:prstGeom>
        </p:spPr>
        <p:txBody>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GB" kern="0" dirty="0"/>
              <a:t>Problem Fingerprint Images</a:t>
            </a:r>
          </a:p>
        </p:txBody>
      </p:sp>
    </p:spTree>
    <p:extLst>
      <p:ext uri="{BB962C8B-B14F-4D97-AF65-F5344CB8AC3E}">
        <p14:creationId xmlns:p14="http://schemas.microsoft.com/office/powerpoint/2010/main" val="725589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a:grpSpLocks/>
          </p:cNvGrpSpPr>
          <p:nvPr/>
        </p:nvGrpSpPr>
        <p:grpSpPr bwMode="auto">
          <a:xfrm>
            <a:off x="2362201" y="1981200"/>
            <a:ext cx="3660775" cy="4332288"/>
            <a:chOff x="528" y="1248"/>
            <a:chExt cx="2306" cy="2729"/>
          </a:xfrm>
        </p:grpSpPr>
        <p:pic>
          <p:nvPicPr>
            <p:cNvPr id="4" name="Picture 2" descr="D:\presentations\1995\original.tif"/>
            <p:cNvPicPr>
              <a:picLocks noChangeAspect="1" noChangeArrowheads="1"/>
            </p:cNvPicPr>
            <p:nvPr/>
          </p:nvPicPr>
          <p:blipFill>
            <a:blip r:embed="rId3" cstate="print"/>
            <a:srcRect/>
            <a:stretch>
              <a:fillRect/>
            </a:stretch>
          </p:blipFill>
          <p:spPr bwMode="auto">
            <a:xfrm>
              <a:off x="528" y="1248"/>
              <a:ext cx="2306" cy="2496"/>
            </a:xfrm>
            <a:prstGeom prst="rect">
              <a:avLst/>
            </a:prstGeom>
            <a:noFill/>
            <a:effectLst>
              <a:outerShdw dist="35921" dir="2700000" algn="ctr" rotWithShape="0">
                <a:schemeClr val="tx2"/>
              </a:outerShdw>
            </a:effectLst>
          </p:spPr>
        </p:pic>
        <p:sp>
          <p:nvSpPr>
            <p:cNvPr id="5" name="Text Box 5"/>
            <p:cNvSpPr txBox="1">
              <a:spLocks noChangeArrowheads="1"/>
            </p:cNvSpPr>
            <p:nvPr/>
          </p:nvSpPr>
          <p:spPr bwMode="auto">
            <a:xfrm>
              <a:off x="1344" y="3744"/>
              <a:ext cx="576" cy="233"/>
            </a:xfrm>
            <a:prstGeom prst="rect">
              <a:avLst/>
            </a:prstGeom>
            <a:noFill/>
            <a:ln w="9525">
              <a:noFill/>
              <a:miter lim="800000"/>
              <a:headEnd/>
              <a:tailEnd/>
            </a:ln>
            <a:effectLst/>
          </p:spPr>
          <p:txBody>
            <a:bodyPr>
              <a:spAutoFit/>
            </a:bodyPr>
            <a:lstStyle/>
            <a:p>
              <a:pPr>
                <a:spcBef>
                  <a:spcPct val="50000"/>
                </a:spcBef>
              </a:pPr>
              <a:r>
                <a:rPr lang="en-GB" kern="0">
                  <a:solidFill>
                    <a:sysClr val="windowText" lastClr="000000"/>
                  </a:solidFill>
                </a:rPr>
                <a:t>1995 </a:t>
              </a:r>
            </a:p>
          </p:txBody>
        </p:sp>
      </p:grpSp>
      <p:grpSp>
        <p:nvGrpSpPr>
          <p:cNvPr id="6" name="Group 8"/>
          <p:cNvGrpSpPr>
            <a:grpSpLocks/>
          </p:cNvGrpSpPr>
          <p:nvPr/>
        </p:nvGrpSpPr>
        <p:grpSpPr bwMode="auto">
          <a:xfrm>
            <a:off x="6324601" y="1981200"/>
            <a:ext cx="3660775" cy="4332288"/>
            <a:chOff x="3024" y="1248"/>
            <a:chExt cx="2306" cy="2729"/>
          </a:xfrm>
        </p:grpSpPr>
        <p:pic>
          <p:nvPicPr>
            <p:cNvPr id="7" name="Picture 3" descr="D:\presentations\1995\enhanced.tif"/>
            <p:cNvPicPr>
              <a:picLocks noChangeAspect="1" noChangeArrowheads="1"/>
            </p:cNvPicPr>
            <p:nvPr/>
          </p:nvPicPr>
          <p:blipFill>
            <a:blip r:embed="rId4" cstate="print"/>
            <a:srcRect/>
            <a:stretch>
              <a:fillRect/>
            </a:stretch>
          </p:blipFill>
          <p:spPr bwMode="auto">
            <a:xfrm>
              <a:off x="3024" y="1248"/>
              <a:ext cx="2306" cy="2496"/>
            </a:xfrm>
            <a:prstGeom prst="rect">
              <a:avLst/>
            </a:prstGeom>
            <a:noFill/>
            <a:effectLst>
              <a:outerShdw dist="35921" dir="2700000" algn="ctr" rotWithShape="0">
                <a:schemeClr val="tx2"/>
              </a:outerShdw>
            </a:effectLst>
          </p:spPr>
        </p:pic>
        <p:sp>
          <p:nvSpPr>
            <p:cNvPr id="8" name="Text Box 6"/>
            <p:cNvSpPr txBox="1">
              <a:spLocks noChangeArrowheads="1"/>
            </p:cNvSpPr>
            <p:nvPr/>
          </p:nvSpPr>
          <p:spPr bwMode="auto">
            <a:xfrm>
              <a:off x="3840" y="3744"/>
              <a:ext cx="576" cy="233"/>
            </a:xfrm>
            <a:prstGeom prst="rect">
              <a:avLst/>
            </a:prstGeom>
            <a:noFill/>
            <a:ln w="9525">
              <a:noFill/>
              <a:miter lim="800000"/>
              <a:headEnd/>
              <a:tailEnd/>
            </a:ln>
            <a:effectLst/>
          </p:spPr>
          <p:txBody>
            <a:bodyPr>
              <a:spAutoFit/>
            </a:bodyPr>
            <a:lstStyle/>
            <a:p>
              <a:pPr>
                <a:spcBef>
                  <a:spcPct val="50000"/>
                </a:spcBef>
              </a:pPr>
              <a:r>
                <a:rPr lang="en-GB" kern="0">
                  <a:solidFill>
                    <a:sysClr val="windowText" lastClr="000000"/>
                  </a:solidFill>
                </a:rPr>
                <a:t>2006 </a:t>
              </a:r>
            </a:p>
          </p:txBody>
        </p:sp>
      </p:grpSp>
      <p:sp>
        <p:nvSpPr>
          <p:cNvPr id="9" name="Text Box 4"/>
          <p:cNvSpPr txBox="1">
            <a:spLocks noChangeArrowheads="1"/>
          </p:cNvSpPr>
          <p:nvPr/>
        </p:nvSpPr>
        <p:spPr bwMode="auto">
          <a:xfrm>
            <a:off x="5618780" y="550136"/>
            <a:ext cx="6639350" cy="830997"/>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algn="ctr">
              <a:spcBef>
                <a:spcPct val="50000"/>
              </a:spcBef>
            </a:pPr>
            <a:r>
              <a:rPr lang="en-GB" sz="2400" kern="0" dirty="0">
                <a:solidFill>
                  <a:schemeClr val="bg1"/>
                </a:solidFill>
                <a:latin typeface="Verdana" panose="020B0604030504040204" pitchFamily="34" charset="0"/>
                <a:ea typeface="Verdana" panose="020B0604030504040204" pitchFamily="34" charset="0"/>
                <a:cs typeface="Verdana" panose="020B0604030504040204" pitchFamily="34" charset="0"/>
              </a:rPr>
              <a:t>Fourier Transforms – Fast Fourier Transform - FFT </a:t>
            </a:r>
          </a:p>
        </p:txBody>
      </p:sp>
    </p:spTree>
    <p:extLst>
      <p:ext uri="{BB962C8B-B14F-4D97-AF65-F5344CB8AC3E}">
        <p14:creationId xmlns:p14="http://schemas.microsoft.com/office/powerpoint/2010/main" val="725092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i_IMages\fft\laser setup.jpg"/>
          <p:cNvPicPr>
            <a:picLocks noChangeAspect="1" noChangeArrowheads="1"/>
          </p:cNvPicPr>
          <p:nvPr/>
        </p:nvPicPr>
        <p:blipFill>
          <a:blip r:embed="rId2" cstate="print"/>
          <a:srcRect/>
          <a:stretch>
            <a:fillRect/>
          </a:stretch>
        </p:blipFill>
        <p:spPr bwMode="auto">
          <a:xfrm>
            <a:off x="2024903" y="1768111"/>
            <a:ext cx="5452145" cy="3619948"/>
          </a:xfrm>
          <a:prstGeom prst="rect">
            <a:avLst/>
          </a:prstGeom>
          <a:noFill/>
          <a:effectLst/>
        </p:spPr>
      </p:pic>
      <p:pic>
        <p:nvPicPr>
          <p:cNvPr id="3" name="Picture 3" descr="D:\iai_IMages\fft\fingerprint diffraction.jpg"/>
          <p:cNvPicPr>
            <a:picLocks noChangeAspect="1" noChangeArrowheads="1"/>
          </p:cNvPicPr>
          <p:nvPr/>
        </p:nvPicPr>
        <p:blipFill>
          <a:blip r:embed="rId3" cstate="print"/>
          <a:srcRect/>
          <a:stretch>
            <a:fillRect/>
          </a:stretch>
        </p:blipFill>
        <p:spPr bwMode="auto">
          <a:xfrm>
            <a:off x="7026811" y="3345136"/>
            <a:ext cx="3921836" cy="3002559"/>
          </a:xfrm>
          <a:prstGeom prst="rect">
            <a:avLst/>
          </a:prstGeom>
          <a:noFill/>
          <a:ln w="9525">
            <a:noFill/>
            <a:miter lim="800000"/>
            <a:headEnd/>
            <a:tailEnd/>
          </a:ln>
        </p:spPr>
      </p:pic>
      <p:cxnSp>
        <p:nvCxnSpPr>
          <p:cNvPr id="8" name="Straight Arrow Connector 7"/>
          <p:cNvCxnSpPr/>
          <p:nvPr/>
        </p:nvCxnSpPr>
        <p:spPr>
          <a:xfrm>
            <a:off x="12921060" y="2959404"/>
            <a:ext cx="23475" cy="8632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Text Box 4"/>
          <p:cNvSpPr txBox="1">
            <a:spLocks noChangeArrowheads="1"/>
          </p:cNvSpPr>
          <p:nvPr/>
        </p:nvSpPr>
        <p:spPr bwMode="auto">
          <a:xfrm>
            <a:off x="5618780" y="550136"/>
            <a:ext cx="6639350" cy="830997"/>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algn="ctr">
              <a:spcBef>
                <a:spcPct val="50000"/>
              </a:spcBef>
            </a:pPr>
            <a:r>
              <a:rPr lang="en-GB" sz="2400" kern="0" dirty="0">
                <a:solidFill>
                  <a:schemeClr val="bg1"/>
                </a:solidFill>
                <a:latin typeface="Verdana" panose="020B0604030504040204" pitchFamily="34" charset="0"/>
                <a:ea typeface="Verdana" panose="020B0604030504040204" pitchFamily="34" charset="0"/>
                <a:cs typeface="Verdana" panose="020B0604030504040204" pitchFamily="34" charset="0"/>
              </a:rPr>
              <a:t>Fourier Transforms – Fast Fourier Transform - FFT </a:t>
            </a:r>
          </a:p>
        </p:txBody>
      </p:sp>
    </p:spTree>
    <p:extLst>
      <p:ext uri="{BB962C8B-B14F-4D97-AF65-F5344CB8AC3E}">
        <p14:creationId xmlns:p14="http://schemas.microsoft.com/office/powerpoint/2010/main" val="1719074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618780" y="550136"/>
            <a:ext cx="6639350" cy="830997"/>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algn="ctr">
              <a:spcBef>
                <a:spcPct val="50000"/>
              </a:spcBef>
            </a:pPr>
            <a:r>
              <a:rPr lang="en-GB" sz="2400" kern="0" dirty="0">
                <a:solidFill>
                  <a:schemeClr val="bg1"/>
                </a:solidFill>
                <a:latin typeface="Verdana" panose="020B0604030504040204" pitchFamily="34" charset="0"/>
                <a:ea typeface="Verdana" panose="020B0604030504040204" pitchFamily="34" charset="0"/>
                <a:cs typeface="Verdana" panose="020B0604030504040204" pitchFamily="34" charset="0"/>
              </a:rPr>
              <a:t>Fourier Transforms – Fast Fourier Transform - FFT </a:t>
            </a:r>
          </a:p>
        </p:txBody>
      </p:sp>
      <p:sp>
        <p:nvSpPr>
          <p:cNvPr id="9" name="TextBox 8"/>
          <p:cNvSpPr txBox="1"/>
          <p:nvPr/>
        </p:nvSpPr>
        <p:spPr>
          <a:xfrm>
            <a:off x="377556" y="1862461"/>
            <a:ext cx="5241224" cy="2031325"/>
          </a:xfrm>
          <a:prstGeom prst="rect">
            <a:avLst/>
          </a:prstGeom>
          <a:noFill/>
        </p:spPr>
        <p:txBody>
          <a:bodyPr wrap="square" rtlCol="0">
            <a:spAutoFit/>
          </a:bodyPr>
          <a:lstStyle/>
          <a:p>
            <a:pPr marL="285750" indent="-285750">
              <a:buFont typeface="Arial" panose="020B0604020202020204" pitchFamily="34" charset="0"/>
              <a:buChar char="•"/>
            </a:pPr>
            <a:r>
              <a:rPr lang="en-GB" kern="0" dirty="0">
                <a:solidFill>
                  <a:sysClr val="windowText" lastClr="000000"/>
                </a:solidFill>
              </a:rPr>
              <a:t>1978 – Video enhanced with FFT – Not accepted</a:t>
            </a:r>
          </a:p>
          <a:p>
            <a:pPr marL="285750" indent="-285750">
              <a:buFont typeface="Arial" panose="020B0604020202020204" pitchFamily="34" charset="0"/>
              <a:buChar char="•"/>
            </a:pPr>
            <a:r>
              <a:rPr lang="en-GB" kern="0" dirty="0">
                <a:solidFill>
                  <a:sysClr val="windowText" lastClr="000000"/>
                </a:solidFill>
              </a:rPr>
              <a:t>1991 – Frye Hearing</a:t>
            </a:r>
          </a:p>
          <a:p>
            <a:pPr marL="285750" indent="-285750">
              <a:buFont typeface="Arial" panose="020B0604020202020204" pitchFamily="34" charset="0"/>
              <a:buChar char="•"/>
            </a:pPr>
            <a:endParaRPr lang="en-GB" kern="0" dirty="0">
              <a:solidFill>
                <a:sysClr val="windowText" lastClr="000000"/>
              </a:solidFill>
            </a:endParaRPr>
          </a:p>
          <a:p>
            <a:pPr marL="285750" indent="-285750">
              <a:buFont typeface="Arial" panose="020B0604020202020204" pitchFamily="34" charset="0"/>
              <a:buChar char="•"/>
            </a:pPr>
            <a:r>
              <a:rPr lang="en-GB" kern="0" dirty="0">
                <a:solidFill>
                  <a:sysClr val="windowText" lastClr="000000"/>
                </a:solidFill>
              </a:rPr>
              <a:t>1998 – featured in BBC Tomorrow’s World</a:t>
            </a:r>
          </a:p>
          <a:p>
            <a:pPr marL="285750" indent="-285750">
              <a:buFont typeface="Arial" panose="020B0604020202020204" pitchFamily="34" charset="0"/>
              <a:buChar char="•"/>
            </a:pPr>
            <a:endParaRPr lang="en-GB" kern="0" dirty="0">
              <a:solidFill>
                <a:sysClr val="windowText" lastClr="000000"/>
              </a:solidFill>
            </a:endParaRPr>
          </a:p>
          <a:p>
            <a:pPr marL="285750" indent="-285750">
              <a:buFont typeface="Arial" panose="020B0604020202020204" pitchFamily="34" charset="0"/>
              <a:buChar char="•"/>
            </a:pPr>
            <a:r>
              <a:rPr lang="en-GB" kern="0" dirty="0">
                <a:solidFill>
                  <a:sysClr val="windowText" lastClr="000000"/>
                </a:solidFill>
              </a:rPr>
              <a:t>Used today on thousands of cases worldwide.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1895" y="4170785"/>
            <a:ext cx="2741522" cy="206984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327" y="1898836"/>
            <a:ext cx="4972257" cy="3600400"/>
          </a:xfrm>
          <a:prstGeom prst="rect">
            <a:avLst/>
          </a:prstGeom>
        </p:spPr>
      </p:pic>
    </p:spTree>
    <p:extLst>
      <p:ext uri="{BB962C8B-B14F-4D97-AF65-F5344CB8AC3E}">
        <p14:creationId xmlns:p14="http://schemas.microsoft.com/office/powerpoint/2010/main" val="1337368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wipe(left)">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wipe(left)">
                                      <p:cBhvr>
                                        <p:cTn id="2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iai\fft\original image.tif"/>
          <p:cNvPicPr>
            <a:picLocks noChangeAspect="1" noChangeArrowheads="1"/>
          </p:cNvPicPr>
          <p:nvPr/>
        </p:nvPicPr>
        <p:blipFill>
          <a:blip r:embed="rId2" cstate="print"/>
          <a:srcRect/>
          <a:stretch>
            <a:fillRect/>
          </a:stretch>
        </p:blipFill>
        <p:spPr bwMode="auto">
          <a:xfrm>
            <a:off x="2063552" y="1645749"/>
            <a:ext cx="3240360" cy="4604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8" descr="D:\iai\fft\enhanced fft2.tif"/>
          <p:cNvPicPr>
            <a:picLocks noChangeAspect="1" noChangeArrowheads="1"/>
          </p:cNvPicPr>
          <p:nvPr/>
        </p:nvPicPr>
        <p:blipFill>
          <a:blip r:embed="rId3" cstate="print"/>
          <a:srcRect/>
          <a:stretch>
            <a:fillRect/>
          </a:stretch>
        </p:blipFill>
        <p:spPr bwMode="auto">
          <a:xfrm>
            <a:off x="6672064" y="1645750"/>
            <a:ext cx="3667508" cy="4587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1"/>
          <p:cNvSpPr txBox="1">
            <a:spLocks/>
          </p:cNvSpPr>
          <p:nvPr/>
        </p:nvSpPr>
        <p:spPr>
          <a:xfrm>
            <a:off x="3729980" y="331299"/>
            <a:ext cx="6781800" cy="1162050"/>
          </a:xfrm>
          <a:prstGeom prst="rect">
            <a:avLst/>
          </a:prstGeom>
        </p:spPr>
        <p:txBody>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GB" kern="0" dirty="0"/>
              <a:t>UK Paper Driving Licence - Ninhydrin</a:t>
            </a:r>
          </a:p>
        </p:txBody>
      </p:sp>
    </p:spTree>
    <p:extLst>
      <p:ext uri="{BB962C8B-B14F-4D97-AF65-F5344CB8AC3E}">
        <p14:creationId xmlns:p14="http://schemas.microsoft.com/office/powerpoint/2010/main" val="3090943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D:\presentations\china\fft\fft.jpg"/>
          <p:cNvPicPr>
            <a:picLocks noChangeAspect="1" noChangeArrowheads="1"/>
          </p:cNvPicPr>
          <p:nvPr/>
        </p:nvPicPr>
        <p:blipFill>
          <a:blip r:embed="rId3" cstate="print"/>
          <a:srcRect/>
          <a:stretch>
            <a:fillRect/>
          </a:stretch>
        </p:blipFill>
        <p:spPr bwMode="auto">
          <a:xfrm>
            <a:off x="5101580" y="1670784"/>
            <a:ext cx="3274434" cy="4813199"/>
          </a:xfrm>
          <a:prstGeom prst="rect">
            <a:avLst/>
          </a:prstGeom>
          <a:noFill/>
          <a:effectLst>
            <a:outerShdw dist="35921" dir="2700000" algn="ctr" rotWithShape="0">
              <a:schemeClr val="tx2"/>
            </a:outerShdw>
          </a:effectLst>
        </p:spPr>
      </p:pic>
      <p:pic>
        <p:nvPicPr>
          <p:cNvPr id="55301" name="Picture 5" descr="D:\presentations\china\fft\fftboost.jpg"/>
          <p:cNvPicPr>
            <a:picLocks noChangeAspect="1" noChangeArrowheads="1"/>
          </p:cNvPicPr>
          <p:nvPr/>
        </p:nvPicPr>
        <p:blipFill>
          <a:blip r:embed="rId4" cstate="print"/>
          <a:srcRect/>
          <a:stretch>
            <a:fillRect/>
          </a:stretch>
        </p:blipFill>
        <p:spPr bwMode="auto">
          <a:xfrm>
            <a:off x="8655272" y="1676400"/>
            <a:ext cx="3228108" cy="4801966"/>
          </a:xfrm>
          <a:prstGeom prst="rect">
            <a:avLst/>
          </a:prstGeom>
          <a:noFill/>
          <a:effectLst>
            <a:outerShdw dist="35921" dir="2700000" algn="ctr" rotWithShape="0">
              <a:schemeClr val="tx2"/>
            </a:outerShdw>
          </a:effectLst>
        </p:spPr>
      </p:pic>
      <p:sp>
        <p:nvSpPr>
          <p:cNvPr id="19" name="Title 1"/>
          <p:cNvSpPr txBox="1">
            <a:spLocks/>
          </p:cNvSpPr>
          <p:nvPr/>
        </p:nvSpPr>
        <p:spPr>
          <a:xfrm>
            <a:off x="5101580" y="514350"/>
            <a:ext cx="6781800" cy="1162050"/>
          </a:xfrm>
          <a:prstGeom prst="rect">
            <a:avLst/>
          </a:prstGeom>
        </p:spPr>
        <p:txBody>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GB" kern="0" dirty="0"/>
              <a:t>Boost wavelengths</a:t>
            </a:r>
          </a:p>
        </p:txBody>
      </p:sp>
      <p:sp>
        <p:nvSpPr>
          <p:cNvPr id="3" name="TextBox 2"/>
          <p:cNvSpPr txBox="1"/>
          <p:nvPr/>
        </p:nvSpPr>
        <p:spPr>
          <a:xfrm>
            <a:off x="415636" y="2182091"/>
            <a:ext cx="3927764"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Double Murder</a:t>
            </a:r>
          </a:p>
          <a:p>
            <a:pPr marL="342900" indent="-342900">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Fingerprints in Blood</a:t>
            </a:r>
          </a:p>
          <a:p>
            <a:pPr marL="342900" indent="-342900">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Developed with </a:t>
            </a:r>
            <a:r>
              <a:rPr lang="en-GB" sz="2400" dirty="0" err="1">
                <a:latin typeface="Verdana" panose="020B0604030504040204" pitchFamily="34" charset="0"/>
                <a:ea typeface="Verdana" panose="020B0604030504040204" pitchFamily="34" charset="0"/>
                <a:cs typeface="Verdana" panose="020B0604030504040204" pitchFamily="34" charset="0"/>
              </a:rPr>
              <a:t>Coomassie</a:t>
            </a:r>
            <a:r>
              <a:rPr lang="en-GB" sz="2400" dirty="0">
                <a:latin typeface="Verdana" panose="020B0604030504040204" pitchFamily="34" charset="0"/>
                <a:ea typeface="Verdana" panose="020B0604030504040204" pitchFamily="34" charset="0"/>
                <a:cs typeface="Verdana" panose="020B0604030504040204" pitchFamily="34" charset="0"/>
              </a:rPr>
              <a:t> Blue</a:t>
            </a:r>
          </a:p>
          <a:p>
            <a:pPr marL="342900" indent="-342900">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FFT to boost the wavelengths</a:t>
            </a:r>
          </a:p>
          <a:p>
            <a:pPr marL="342900" indent="-342900">
              <a:buFont typeface="Arial" panose="020B0604020202020204" pitchFamily="34" charset="0"/>
              <a:buChar char="•"/>
            </a:pPr>
            <a:r>
              <a:rPr lang="en-GB" sz="2400" dirty="0">
                <a:latin typeface="Verdana" panose="020B0604030504040204" pitchFamily="34" charset="0"/>
                <a:ea typeface="Verdana" panose="020B0604030504040204" pitchFamily="34" charset="0"/>
                <a:cs typeface="Verdana" panose="020B0604030504040204" pitchFamily="34" charset="0"/>
              </a:rPr>
              <a:t>Fingerprints identified</a:t>
            </a:r>
          </a:p>
        </p:txBody>
      </p:sp>
    </p:spTree>
    <p:extLst>
      <p:ext uri="{BB962C8B-B14F-4D97-AF65-F5344CB8AC3E}">
        <p14:creationId xmlns:p14="http://schemas.microsoft.com/office/powerpoint/2010/main" val="268288947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22" name="Picture 1030" descr="D:\presentations\images\10poundoriginal.jpg"/>
          <p:cNvPicPr>
            <a:picLocks noChangeAspect="1" noChangeArrowheads="1"/>
          </p:cNvPicPr>
          <p:nvPr/>
        </p:nvPicPr>
        <p:blipFill>
          <a:blip r:embed="rId3" cstate="print">
            <a:lum bright="5000" contrast="39000"/>
          </a:blip>
          <a:srcRect/>
          <a:stretch>
            <a:fillRect/>
          </a:stretch>
        </p:blipFill>
        <p:spPr bwMode="auto">
          <a:xfrm>
            <a:off x="2209800" y="1772816"/>
            <a:ext cx="3166120" cy="4486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0823" name="Picture 1031" descr="D:\presentations\images\tenpoundenhanced.jpg"/>
          <p:cNvPicPr>
            <a:picLocks noChangeAspect="1" noChangeArrowheads="1"/>
          </p:cNvPicPr>
          <p:nvPr/>
        </p:nvPicPr>
        <p:blipFill>
          <a:blip r:embed="rId4" cstate="print">
            <a:lum bright="4000" contrast="73000"/>
          </a:blip>
          <a:srcRect/>
          <a:stretch>
            <a:fillRect/>
          </a:stretch>
        </p:blipFill>
        <p:spPr bwMode="auto">
          <a:xfrm>
            <a:off x="6672065" y="1772817"/>
            <a:ext cx="3179837" cy="4318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ph type="title"/>
          </p:nvPr>
        </p:nvSpPr>
        <p:spPr>
          <a:xfrm>
            <a:off x="3657600" y="285750"/>
            <a:ext cx="6781800" cy="1162050"/>
          </a:xfrm>
        </p:spPr>
        <p:txBody>
          <a:bodyPr/>
          <a:lstStyle/>
          <a:p>
            <a:r>
              <a:rPr lang="en-GB" dirty="0"/>
              <a:t>Colour Models</a:t>
            </a:r>
          </a:p>
        </p:txBody>
      </p:sp>
    </p:spTree>
    <p:extLst>
      <p:ext uri="{BB962C8B-B14F-4D97-AF65-F5344CB8AC3E}">
        <p14:creationId xmlns:p14="http://schemas.microsoft.com/office/powerpoint/2010/main" val="2223850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0822"/>
                                        </p:tgtEl>
                                        <p:attrNameLst>
                                          <p:attrName>style.visibility</p:attrName>
                                        </p:attrNameLst>
                                      </p:cBhvr>
                                      <p:to>
                                        <p:strVal val="visible"/>
                                      </p:to>
                                    </p:set>
                                    <p:animEffect transition="in" filter="checkerboard(across)">
                                      <p:cBhvr>
                                        <p:cTn id="7" dur="500"/>
                                        <p:tgtEl>
                                          <p:spTgt spid="2908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90823"/>
                                        </p:tgtEl>
                                        <p:attrNameLst>
                                          <p:attrName>style.visibility</p:attrName>
                                        </p:attrNameLst>
                                      </p:cBhvr>
                                      <p:to>
                                        <p:strVal val="visible"/>
                                      </p:to>
                                    </p:set>
                                    <p:animEffect transition="in" filter="checkerboard(across)">
                                      <p:cBhvr>
                                        <p:cTn id="12" dur="500"/>
                                        <p:tgtEl>
                                          <p:spTgt spid="290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4018" y="326598"/>
            <a:ext cx="7924800" cy="939662"/>
          </a:xfrm>
        </p:spPr>
        <p:txBody>
          <a:bodyPr/>
          <a:lstStyle/>
          <a:p>
            <a:r>
              <a:rPr lang="en-GB" dirty="0"/>
              <a:t>1994 – Examination tape/cardboard – Explosive Device</a:t>
            </a:r>
          </a:p>
        </p:txBody>
      </p:sp>
      <p:sp>
        <p:nvSpPr>
          <p:cNvPr id="3" name="Content Placeholder 2"/>
          <p:cNvSpPr>
            <a:spLocks noGrp="1"/>
          </p:cNvSpPr>
          <p:nvPr>
            <p:ph idx="1"/>
          </p:nvPr>
        </p:nvSpPr>
        <p:spPr>
          <a:xfrm>
            <a:off x="352742" y="1808850"/>
            <a:ext cx="7815566" cy="2352603"/>
          </a:xfrm>
        </p:spPr>
        <p:txBody>
          <a:bodyPr/>
          <a:lstStyle/>
          <a:p>
            <a:r>
              <a:rPr lang="en-GB" dirty="0">
                <a:latin typeface="Verdana" panose="020B0604030504040204" pitchFamily="34" charset="0"/>
                <a:ea typeface="Verdana" panose="020B0604030504040204" pitchFamily="34" charset="0"/>
                <a:cs typeface="Verdana" panose="020B0604030504040204" pitchFamily="34" charset="0"/>
              </a:rPr>
              <a:t>Small cardboard box received through the post.</a:t>
            </a:r>
          </a:p>
          <a:p>
            <a:r>
              <a:rPr lang="en-GB" dirty="0">
                <a:latin typeface="Verdana" panose="020B0604030504040204" pitchFamily="34" charset="0"/>
                <a:ea typeface="Verdana" panose="020B0604030504040204" pitchFamily="34" charset="0"/>
                <a:cs typeface="Verdana" panose="020B0604030504040204" pitchFamily="34" charset="0"/>
              </a:rPr>
              <a:t>Contained nails, explodes on opening.</a:t>
            </a:r>
          </a:p>
          <a:p>
            <a:r>
              <a:rPr lang="en-GB" dirty="0">
                <a:latin typeface="Verdana" panose="020B0604030504040204" pitchFamily="34" charset="0"/>
                <a:ea typeface="Verdana" panose="020B0604030504040204" pitchFamily="34" charset="0"/>
                <a:cs typeface="Verdana" panose="020B0604030504040204" pitchFamily="34" charset="0"/>
              </a:rPr>
              <a:t>Recipient not injured.</a:t>
            </a:r>
          </a:p>
          <a:p>
            <a:r>
              <a:rPr lang="en-GB" dirty="0">
                <a:latin typeface="Verdana" panose="020B0604030504040204" pitchFamily="34" charset="0"/>
                <a:ea typeface="Verdana" panose="020B0604030504040204" pitchFamily="34" charset="0"/>
                <a:cs typeface="Verdana" panose="020B0604030504040204" pitchFamily="34" charset="0"/>
              </a:rPr>
              <a:t>Paper/carboard adhesive tape received into the laboratory.</a:t>
            </a:r>
          </a:p>
        </p:txBody>
      </p:sp>
      <p:pic>
        <p:nvPicPr>
          <p:cNvPr id="1026" name="Picture 2" descr="188,500+ Cardboard Box Stock Photos, Pictures &amp; Royalty-Fre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252" y="4018645"/>
            <a:ext cx="2714639" cy="2452933"/>
          </a:xfrm>
          <a:prstGeom prst="rect">
            <a:avLst/>
          </a:prstGeom>
          <a:ln>
            <a:noFill/>
          </a:ln>
          <a:effectLst>
            <a:softEdge rad="112500"/>
          </a:effectLst>
          <a:extLst/>
        </p:spPr>
      </p:pic>
      <p:sp>
        <p:nvSpPr>
          <p:cNvPr id="4" name="Rectangle 3"/>
          <p:cNvSpPr/>
          <p:nvPr/>
        </p:nvSpPr>
        <p:spPr>
          <a:xfrm>
            <a:off x="8660904" y="3306688"/>
            <a:ext cx="2448272" cy="17281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kern="0" dirty="0">
                <a:solidFill>
                  <a:schemeClr val="tx1"/>
                </a:solidFill>
              </a:rPr>
              <a:t>Address</a:t>
            </a:r>
          </a:p>
          <a:p>
            <a:pPr algn="ctr"/>
            <a:r>
              <a:rPr lang="en-GB" kern="0" dirty="0">
                <a:solidFill>
                  <a:schemeClr val="tx1"/>
                </a:solidFill>
              </a:rPr>
              <a:t>Wiltshire</a:t>
            </a:r>
          </a:p>
          <a:p>
            <a:pPr algn="ctr"/>
            <a:r>
              <a:rPr lang="en-GB" kern="0" dirty="0">
                <a:solidFill>
                  <a:schemeClr val="tx1"/>
                </a:solidFill>
              </a:rPr>
              <a:t>UK</a:t>
            </a:r>
          </a:p>
        </p:txBody>
      </p:sp>
      <p:sp>
        <p:nvSpPr>
          <p:cNvPr id="5" name="Rectangle 4"/>
          <p:cNvSpPr/>
          <p:nvPr/>
        </p:nvSpPr>
        <p:spPr>
          <a:xfrm>
            <a:off x="8120844" y="2931902"/>
            <a:ext cx="3528392" cy="444773"/>
          </a:xfrm>
          <a:prstGeom prst="rect">
            <a:avLst/>
          </a:prstGeom>
          <a:solidFill>
            <a:srgbClr val="E4E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
        <p:nvSpPr>
          <p:cNvPr id="7" name="Rectangle 6"/>
          <p:cNvSpPr/>
          <p:nvPr/>
        </p:nvSpPr>
        <p:spPr>
          <a:xfrm>
            <a:off x="8120844" y="4964895"/>
            <a:ext cx="3528392" cy="444773"/>
          </a:xfrm>
          <a:prstGeom prst="rect">
            <a:avLst/>
          </a:prstGeom>
          <a:solidFill>
            <a:srgbClr val="E4E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
        <p:nvSpPr>
          <p:cNvPr id="6" name="Rectangle 5"/>
          <p:cNvSpPr/>
          <p:nvPr/>
        </p:nvSpPr>
        <p:spPr>
          <a:xfrm>
            <a:off x="10893152" y="2658616"/>
            <a:ext cx="504056" cy="2952328"/>
          </a:xfrm>
          <a:prstGeom prst="rect">
            <a:avLst/>
          </a:prstGeom>
          <a:solidFill>
            <a:srgbClr val="F0F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
        <p:nvSpPr>
          <p:cNvPr id="9" name="Rectangle 8"/>
          <p:cNvSpPr/>
          <p:nvPr/>
        </p:nvSpPr>
        <p:spPr>
          <a:xfrm>
            <a:off x="8420336" y="2694620"/>
            <a:ext cx="504056" cy="2952328"/>
          </a:xfrm>
          <a:prstGeom prst="rect">
            <a:avLst/>
          </a:prstGeom>
          <a:solidFill>
            <a:srgbClr val="F0F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rgbClr val="F0F1BD"/>
              </a:solidFill>
            </a:endParaRPr>
          </a:p>
        </p:txBody>
      </p:sp>
    </p:spTree>
    <p:extLst>
      <p:ext uri="{BB962C8B-B14F-4D97-AF65-F5344CB8AC3E}">
        <p14:creationId xmlns:p14="http://schemas.microsoft.com/office/powerpoint/2010/main" val="4099135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 Channels – Film Photography</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73264" y="1703960"/>
            <a:ext cx="6324027" cy="4743020"/>
          </a:xfrm>
        </p:spPr>
      </p:pic>
      <p:sp>
        <p:nvSpPr>
          <p:cNvPr id="4" name="Content Placeholder 3"/>
          <p:cNvSpPr>
            <a:spLocks noGrp="1"/>
          </p:cNvSpPr>
          <p:nvPr>
            <p:ph sz="half" idx="2"/>
          </p:nvPr>
        </p:nvSpPr>
        <p:spPr/>
        <p:txBody>
          <a:bodyPr/>
          <a:lstStyle/>
          <a:p>
            <a:endParaRPr lang="en-GB" dirty="0"/>
          </a:p>
        </p:txBody>
      </p:sp>
    </p:spTree>
    <p:extLst>
      <p:ext uri="{BB962C8B-B14F-4D97-AF65-F5344CB8AC3E}">
        <p14:creationId xmlns:p14="http://schemas.microsoft.com/office/powerpoint/2010/main" val="1080096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half" idx="1"/>
          </p:nvPr>
        </p:nvSpPr>
        <p:spPr>
          <a:xfrm>
            <a:off x="1752600" y="1600201"/>
            <a:ext cx="8591872" cy="956320"/>
          </a:xfrm>
        </p:spPr>
        <p:txBody>
          <a:bodyPr/>
          <a:lstStyle/>
          <a:p>
            <a:r>
              <a:rPr lang="en-GB" dirty="0"/>
              <a:t>RGB – HIS – HSV - YIQ</a:t>
            </a:r>
          </a:p>
          <a:p>
            <a:endParaRPr lang="en-GB"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19662" y="2556522"/>
            <a:ext cx="8608298" cy="3819575"/>
          </a:xfrm>
        </p:spPr>
      </p:pic>
      <p:sp>
        <p:nvSpPr>
          <p:cNvPr id="5" name="Title 1"/>
          <p:cNvSpPr txBox="1">
            <a:spLocks/>
          </p:cNvSpPr>
          <p:nvPr/>
        </p:nvSpPr>
        <p:spPr bwMode="auto">
          <a:xfrm>
            <a:off x="3810000" y="438150"/>
            <a:ext cx="67818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GB" kern="0"/>
              <a:t>Colour Models</a:t>
            </a:r>
            <a:endParaRPr lang="en-GB" kern="0" dirty="0"/>
          </a:p>
        </p:txBody>
      </p:sp>
    </p:spTree>
    <p:extLst>
      <p:ext uri="{BB962C8B-B14F-4D97-AF65-F5344CB8AC3E}">
        <p14:creationId xmlns:p14="http://schemas.microsoft.com/office/powerpoint/2010/main" val="436965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22" name="Picture 1030" descr="D:\presentations\images\10poundoriginal.jpg"/>
          <p:cNvPicPr>
            <a:picLocks noChangeAspect="1" noChangeArrowheads="1"/>
          </p:cNvPicPr>
          <p:nvPr/>
        </p:nvPicPr>
        <p:blipFill>
          <a:blip r:embed="rId3" cstate="print">
            <a:lum bright="5000" contrast="39000"/>
          </a:blip>
          <a:srcRect/>
          <a:stretch>
            <a:fillRect/>
          </a:stretch>
        </p:blipFill>
        <p:spPr bwMode="auto">
          <a:xfrm>
            <a:off x="2209800" y="1772816"/>
            <a:ext cx="3166120" cy="4486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0823" name="Picture 1031" descr="D:\presentations\images\tenpoundenhanced.jpg"/>
          <p:cNvPicPr>
            <a:picLocks noChangeAspect="1" noChangeArrowheads="1"/>
          </p:cNvPicPr>
          <p:nvPr/>
        </p:nvPicPr>
        <p:blipFill>
          <a:blip r:embed="rId4" cstate="print">
            <a:lum bright="4000" contrast="73000"/>
          </a:blip>
          <a:srcRect/>
          <a:stretch>
            <a:fillRect/>
          </a:stretch>
        </p:blipFill>
        <p:spPr bwMode="auto">
          <a:xfrm>
            <a:off x="6672065" y="1772817"/>
            <a:ext cx="3179837" cy="4318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ph type="title"/>
          </p:nvPr>
        </p:nvSpPr>
        <p:spPr>
          <a:xfrm>
            <a:off x="3657600" y="285750"/>
            <a:ext cx="6781800" cy="1162050"/>
          </a:xfrm>
        </p:spPr>
        <p:txBody>
          <a:bodyPr/>
          <a:lstStyle/>
          <a:p>
            <a:r>
              <a:rPr lang="en-GB" dirty="0"/>
              <a:t>Colour Models</a:t>
            </a:r>
          </a:p>
        </p:txBody>
      </p:sp>
    </p:spTree>
    <p:extLst>
      <p:ext uri="{BB962C8B-B14F-4D97-AF65-F5344CB8AC3E}">
        <p14:creationId xmlns:p14="http://schemas.microsoft.com/office/powerpoint/2010/main" val="61169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0822"/>
                                        </p:tgtEl>
                                        <p:attrNameLst>
                                          <p:attrName>style.visibility</p:attrName>
                                        </p:attrNameLst>
                                      </p:cBhvr>
                                      <p:to>
                                        <p:strVal val="visible"/>
                                      </p:to>
                                    </p:set>
                                    <p:animEffect transition="in" filter="checkerboard(across)">
                                      <p:cBhvr>
                                        <p:cTn id="7" dur="500"/>
                                        <p:tgtEl>
                                          <p:spTgt spid="2908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90823"/>
                                        </p:tgtEl>
                                        <p:attrNameLst>
                                          <p:attrName>style.visibility</p:attrName>
                                        </p:attrNameLst>
                                      </p:cBhvr>
                                      <p:to>
                                        <p:strVal val="visible"/>
                                      </p:to>
                                    </p:set>
                                    <p:animEffect transition="in" filter="checkerboard(across)">
                                      <p:cBhvr>
                                        <p:cTn id="12" dur="500"/>
                                        <p:tgtEl>
                                          <p:spTgt spid="290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60" name="Picture 4" descr="D:\iai07\irreg\euro50 original.tif"/>
          <p:cNvPicPr>
            <a:picLocks noChangeAspect="1" noChangeArrowheads="1"/>
          </p:cNvPicPr>
          <p:nvPr/>
        </p:nvPicPr>
        <p:blipFill>
          <a:blip r:embed="rId3" cstate="print">
            <a:lum bright="-18000" contrast="30000"/>
          </a:blip>
          <a:srcRect/>
          <a:stretch>
            <a:fillRect/>
          </a:stretch>
        </p:blipFill>
        <p:spPr bwMode="auto">
          <a:xfrm>
            <a:off x="2371725" y="1633538"/>
            <a:ext cx="257175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08261" name="Picture 5" descr="D:\iai07\irreg\euro50 enhanced 2.jpg"/>
          <p:cNvPicPr>
            <a:picLocks noChangeAspect="1" noChangeArrowheads="1"/>
          </p:cNvPicPr>
          <p:nvPr/>
        </p:nvPicPr>
        <p:blipFill>
          <a:blip r:embed="rId4" cstate="print"/>
          <a:srcRect/>
          <a:stretch>
            <a:fillRect/>
          </a:stretch>
        </p:blipFill>
        <p:spPr bwMode="auto">
          <a:xfrm>
            <a:off x="7324725" y="1557338"/>
            <a:ext cx="2522538"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08262" name="Line 6"/>
          <p:cNvSpPr>
            <a:spLocks noChangeShapeType="1"/>
          </p:cNvSpPr>
          <p:nvPr/>
        </p:nvSpPr>
        <p:spPr bwMode="auto">
          <a:xfrm>
            <a:off x="5181600" y="4114800"/>
            <a:ext cx="1905000" cy="0"/>
          </a:xfrm>
          <a:prstGeom prst="line">
            <a:avLst/>
          </a:prstGeom>
          <a:noFill/>
          <a:ln w="76200">
            <a:solidFill>
              <a:schemeClr val="tx1"/>
            </a:solidFill>
            <a:round/>
            <a:headEnd/>
            <a:tailEnd type="triangle" w="med" len="med"/>
          </a:ln>
          <a:effectLst/>
        </p:spPr>
        <p:txBody>
          <a:bodyPr/>
          <a:lstStyle/>
          <a:p>
            <a:endParaRPr lang="en-GB" kern="0">
              <a:solidFill>
                <a:sysClr val="windowText" lastClr="000000"/>
              </a:solidFill>
            </a:endParaRPr>
          </a:p>
        </p:txBody>
      </p:sp>
      <p:sp>
        <p:nvSpPr>
          <p:cNvPr id="7" name="Title 1"/>
          <p:cNvSpPr txBox="1">
            <a:spLocks/>
          </p:cNvSpPr>
          <p:nvPr/>
        </p:nvSpPr>
        <p:spPr>
          <a:xfrm>
            <a:off x="3657600" y="285750"/>
            <a:ext cx="6781800" cy="1162050"/>
          </a:xfrm>
          <a:prstGeom prst="rect">
            <a:avLst/>
          </a:prstGeom>
        </p:spPr>
        <p:txBody>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GB" kern="0"/>
              <a:t>Colour Models</a:t>
            </a:r>
            <a:endParaRPr lang="en-GB" kern="0" dirty="0"/>
          </a:p>
        </p:txBody>
      </p:sp>
    </p:spTree>
    <p:extLst>
      <p:ext uri="{BB962C8B-B14F-4D97-AF65-F5344CB8AC3E}">
        <p14:creationId xmlns:p14="http://schemas.microsoft.com/office/powerpoint/2010/main" val="1116330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08260"/>
                                        </p:tgtEl>
                                        <p:attrNameLst>
                                          <p:attrName>style.visibility</p:attrName>
                                        </p:attrNameLst>
                                      </p:cBhvr>
                                      <p:to>
                                        <p:strVal val="visible"/>
                                      </p:to>
                                    </p:set>
                                    <p:animEffect transition="in" filter="checkerboard(across)">
                                      <p:cBhvr>
                                        <p:cTn id="7" dur="500"/>
                                        <p:tgtEl>
                                          <p:spTgt spid="6082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8262"/>
                                        </p:tgtEl>
                                        <p:attrNameLst>
                                          <p:attrName>style.visibility</p:attrName>
                                        </p:attrNameLst>
                                      </p:cBhvr>
                                      <p:to>
                                        <p:strVal val="visible"/>
                                      </p:to>
                                    </p:set>
                                    <p:animEffect transition="in" filter="wipe(left)">
                                      <p:cBhvr>
                                        <p:cTn id="12" dur="500"/>
                                        <p:tgtEl>
                                          <p:spTgt spid="60826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08261"/>
                                        </p:tgtEl>
                                        <p:attrNameLst>
                                          <p:attrName>style.visibility</p:attrName>
                                        </p:attrNameLst>
                                      </p:cBhvr>
                                      <p:to>
                                        <p:strVal val="visible"/>
                                      </p:to>
                                    </p:set>
                                    <p:animEffect transition="in" filter="checkerboard(across)">
                                      <p:cBhvr>
                                        <p:cTn id="17" dur="500"/>
                                        <p:tgtEl>
                                          <p:spTgt spid="608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5" name="Picture 1027" descr="RD.com is the official Web site of Reader's Digest magazine and its affilliates. Whether you want to read or submit jokes, find recipes, play fun word games like Word Power, or find information on health and nutrition, home and gardening projects, and money matters-- we've got you covered.">
            <a:hlinkClick r:id="rId3"/>
          </p:cNvPr>
          <p:cNvPicPr>
            <a:picLocks noChangeAspect="1" noChangeArrowheads="1"/>
          </p:cNvPicPr>
          <p:nvPr/>
        </p:nvPicPr>
        <p:blipFill>
          <a:blip r:embed="rId4" cstate="print"/>
          <a:srcRect/>
          <a:stretch>
            <a:fillRect/>
          </a:stretch>
        </p:blipFill>
        <p:spPr bwMode="auto">
          <a:xfrm>
            <a:off x="4183910" y="464206"/>
            <a:ext cx="6096000"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Group 1028"/>
          <p:cNvGrpSpPr>
            <a:grpSpLocks/>
          </p:cNvGrpSpPr>
          <p:nvPr/>
        </p:nvGrpSpPr>
        <p:grpSpPr bwMode="auto">
          <a:xfrm>
            <a:off x="5303912" y="1988840"/>
            <a:ext cx="4963422" cy="4231372"/>
            <a:chOff x="288" y="816"/>
            <a:chExt cx="2520" cy="3330"/>
          </a:xfrm>
          <a:solidFill>
            <a:schemeClr val="bg1"/>
          </a:solidFill>
          <a:effectLst>
            <a:outerShdw blurRad="50800" dist="38100" algn="l" rotWithShape="0">
              <a:prstClr val="black">
                <a:alpha val="40000"/>
              </a:prstClr>
            </a:outerShdw>
          </a:effectLst>
        </p:grpSpPr>
        <p:sp>
          <p:nvSpPr>
            <p:cNvPr id="566277" name="Rectangle 1029"/>
            <p:cNvSpPr>
              <a:spLocks noChangeArrowheads="1"/>
            </p:cNvSpPr>
            <p:nvPr/>
          </p:nvSpPr>
          <p:spPr bwMode="auto">
            <a:xfrm>
              <a:off x="288" y="816"/>
              <a:ext cx="2520" cy="3330"/>
            </a:xfrm>
            <a:prstGeom prst="rect">
              <a:avLst/>
            </a:prstGeom>
            <a:grpFill/>
            <a:ln>
              <a:headEnd/>
              <a:tailEnd/>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wrap="none" anchor="ctr"/>
            <a:lstStyle/>
            <a:p>
              <a:endParaRPr lang="en-GB" sz="1400" kern="0" dirty="0">
                <a:solidFill>
                  <a:sysClr val="windowText" lastClr="000000"/>
                </a:solidFill>
              </a:endParaRPr>
            </a:p>
          </p:txBody>
        </p:sp>
        <p:sp>
          <p:nvSpPr>
            <p:cNvPr id="566278" name="Text Box 1030"/>
            <p:cNvSpPr txBox="1">
              <a:spLocks noChangeArrowheads="1"/>
            </p:cNvSpPr>
            <p:nvPr/>
          </p:nvSpPr>
          <p:spPr bwMode="auto">
            <a:xfrm>
              <a:off x="288" y="816"/>
              <a:ext cx="1200" cy="3315"/>
            </a:xfrm>
            <a:prstGeom prst="rect">
              <a:avLst/>
            </a:prstGeom>
            <a:grpFill/>
            <a:ln w="9525">
              <a:noFill/>
              <a:miter lim="800000"/>
              <a:headEnd/>
              <a:tailEnd/>
            </a:ln>
            <a:effectLst/>
          </p:spPr>
          <p:txBody>
            <a:bodyPr>
              <a:spAutoFit/>
            </a:bodyPr>
            <a:lstStyle/>
            <a:p>
              <a:pPr algn="just">
                <a:spcBef>
                  <a:spcPct val="50000"/>
                </a:spcBef>
              </a:pPr>
              <a:r>
                <a:rPr lang="en-GB" sz="1400" kern="0" dirty="0">
                  <a:solidFill>
                    <a:sysClr val="windowText" lastClr="000000"/>
                  </a:solidFill>
                </a:rPr>
                <a:t>Senior Police Officers in Wiltshire were alarmed. Reports of a sharp rise in crack cocaine and heroin use led them to suspect that drugs gangs from Birmingham had infiltrated the quiet county. Undercover work by detectives posing as drugs users on the streets of Swindon led to a raid in which a stash of £20,000 in cash was found – </a:t>
              </a:r>
              <a:r>
                <a:rPr lang="en-GB" sz="1400" kern="0">
                  <a:solidFill>
                    <a:sysClr val="windowText" lastClr="000000"/>
                  </a:solidFill>
                </a:rPr>
                <a:t>but the fingerprints on the money were unclear against the background. It was impossible to match them to suspects. </a:t>
              </a:r>
              <a:endParaRPr lang="en-GB" sz="1400" kern="0" dirty="0">
                <a:solidFill>
                  <a:sysClr val="windowText" lastClr="000000"/>
                </a:solidFill>
              </a:endParaRPr>
            </a:p>
          </p:txBody>
        </p:sp>
        <p:sp>
          <p:nvSpPr>
            <p:cNvPr id="566279" name="Text Box 1031"/>
            <p:cNvSpPr txBox="1">
              <a:spLocks noChangeArrowheads="1"/>
            </p:cNvSpPr>
            <p:nvPr/>
          </p:nvSpPr>
          <p:spPr bwMode="auto">
            <a:xfrm>
              <a:off x="1584" y="816"/>
              <a:ext cx="1200" cy="2094"/>
            </a:xfrm>
            <a:prstGeom prst="rect">
              <a:avLst/>
            </a:prstGeom>
            <a:grpFill/>
            <a:ln w="9525">
              <a:noFill/>
              <a:miter lim="800000"/>
              <a:headEnd/>
              <a:tailEnd/>
            </a:ln>
            <a:effectLst/>
          </p:spPr>
          <p:txBody>
            <a:bodyPr>
              <a:spAutoFit/>
            </a:bodyPr>
            <a:lstStyle/>
            <a:p>
              <a:pPr algn="just">
                <a:spcBef>
                  <a:spcPct val="50000"/>
                </a:spcBef>
              </a:pPr>
              <a:r>
                <a:rPr lang="en-GB" sz="1400" kern="0" dirty="0">
                  <a:solidFill>
                    <a:sysClr val="windowText" lastClr="000000"/>
                  </a:solidFill>
                </a:rPr>
                <a:t>Enter Esther </a:t>
              </a:r>
              <a:r>
                <a:rPr lang="en-GB" sz="1400" kern="0" dirty="0" err="1">
                  <a:solidFill>
                    <a:sysClr val="windowText" lastClr="000000"/>
                  </a:solidFill>
                </a:rPr>
                <a:t>Neate</a:t>
              </a:r>
              <a:r>
                <a:rPr lang="en-GB" sz="1400" kern="0" dirty="0">
                  <a:solidFill>
                    <a:sysClr val="windowText" lastClr="000000"/>
                  </a:solidFill>
                </a:rPr>
                <a:t> the Wiltshire Force's Senior Fingerprint Development Officer. </a:t>
              </a:r>
              <a:r>
                <a:rPr lang="en-GB" sz="1400" kern="0" dirty="0" err="1">
                  <a:solidFill>
                    <a:sysClr val="windowText" lastClr="000000"/>
                  </a:solidFill>
                </a:rPr>
                <a:t>Neate</a:t>
              </a:r>
              <a:r>
                <a:rPr lang="en-GB" sz="1400" kern="0" dirty="0">
                  <a:solidFill>
                    <a:sysClr val="windowText" lastClr="000000"/>
                  </a:solidFill>
                </a:rPr>
                <a:t> took digital photographs of the notes and using a computer program filtered out the background to reveal clear prints that helped jail </a:t>
              </a:r>
              <a:r>
                <a:rPr lang="en-GB" sz="1400" kern="0" dirty="0" err="1">
                  <a:solidFill>
                    <a:sysClr val="windowText" lastClr="000000"/>
                  </a:solidFill>
                </a:rPr>
                <a:t>Mosorof</a:t>
              </a:r>
              <a:r>
                <a:rPr lang="en-GB" sz="1400" kern="0" dirty="0">
                  <a:solidFill>
                    <a:sysClr val="windowText" lastClr="000000"/>
                  </a:solidFill>
                </a:rPr>
                <a:t> Ali, </a:t>
              </a:r>
              <a:r>
                <a:rPr lang="en-GB" sz="1400" kern="0" dirty="0" err="1">
                  <a:solidFill>
                    <a:sysClr val="windowText" lastClr="000000"/>
                  </a:solidFill>
                </a:rPr>
                <a:t>Iqbal</a:t>
              </a:r>
              <a:r>
                <a:rPr lang="en-GB" sz="1400" kern="0" dirty="0">
                  <a:solidFill>
                    <a:sysClr val="windowText" lastClr="000000"/>
                  </a:solidFill>
                </a:rPr>
                <a:t> Ahmed and </a:t>
              </a:r>
              <a:r>
                <a:rPr lang="en-GB" sz="1400" kern="0" dirty="0" err="1">
                  <a:solidFill>
                    <a:sysClr val="windowText" lastClr="000000"/>
                  </a:solidFill>
                </a:rPr>
                <a:t>Delroy</a:t>
              </a:r>
              <a:r>
                <a:rPr lang="en-GB" sz="1400" kern="0" dirty="0">
                  <a:solidFill>
                    <a:sysClr val="windowText" lastClr="000000"/>
                  </a:solidFill>
                </a:rPr>
                <a:t> </a:t>
              </a:r>
              <a:r>
                <a:rPr lang="en-GB" sz="1400" kern="0" dirty="0" err="1">
                  <a:solidFill>
                    <a:sysClr val="windowText" lastClr="000000"/>
                  </a:solidFill>
                </a:rPr>
                <a:t>Mcintosh</a:t>
              </a:r>
              <a:r>
                <a:rPr lang="en-GB" sz="1400" kern="0" dirty="0">
                  <a:solidFill>
                    <a:sysClr val="windowText" lastClr="000000"/>
                  </a:solidFill>
                </a:rPr>
                <a:t> for a total of 15 years</a:t>
              </a:r>
            </a:p>
          </p:txBody>
        </p:sp>
        <p:sp>
          <p:nvSpPr>
            <p:cNvPr id="566280" name="Line 1032"/>
            <p:cNvSpPr>
              <a:spLocks noChangeShapeType="1"/>
            </p:cNvSpPr>
            <p:nvPr/>
          </p:nvSpPr>
          <p:spPr bwMode="auto">
            <a:xfrm>
              <a:off x="1536" y="864"/>
              <a:ext cx="0" cy="2304"/>
            </a:xfrm>
            <a:prstGeom prst="line">
              <a:avLst/>
            </a:prstGeom>
            <a:grpFill/>
            <a:ln w="9525">
              <a:solidFill>
                <a:schemeClr val="tx1"/>
              </a:solidFill>
              <a:round/>
              <a:headEnd/>
              <a:tailEnd/>
            </a:ln>
            <a:effectLst/>
          </p:spPr>
          <p:txBody>
            <a:bodyPr/>
            <a:lstStyle/>
            <a:p>
              <a:endParaRPr lang="en-GB" sz="1400" kern="0">
                <a:solidFill>
                  <a:sysClr val="windowText" lastClr="000000"/>
                </a:solidFill>
              </a:endParaRPr>
            </a:p>
          </p:txBody>
        </p:sp>
      </p:grpSp>
      <p:sp>
        <p:nvSpPr>
          <p:cNvPr id="566281" name="Text Box 1033"/>
          <p:cNvSpPr txBox="1">
            <a:spLocks noChangeArrowheads="1"/>
          </p:cNvSpPr>
          <p:nvPr/>
        </p:nvSpPr>
        <p:spPr bwMode="auto">
          <a:xfrm>
            <a:off x="1952596" y="3643314"/>
            <a:ext cx="2928958" cy="9233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GB" kern="0" dirty="0">
                <a:solidFill>
                  <a:sysClr val="windowText" lastClr="000000"/>
                </a:solidFill>
              </a:rPr>
              <a:t>October 2004 – Enhanced with DCS-3 software using Colour modelling</a:t>
            </a:r>
          </a:p>
        </p:txBody>
      </p:sp>
    </p:spTree>
    <p:extLst>
      <p:ext uri="{BB962C8B-B14F-4D97-AF65-F5344CB8AC3E}">
        <p14:creationId xmlns:p14="http://schemas.microsoft.com/office/powerpoint/2010/main" val="731567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11" name="Rectangle 10"/>
          <p:cNvSpPr/>
          <p:nvPr/>
        </p:nvSpPr>
        <p:spPr>
          <a:xfrm>
            <a:off x="6816725" y="3644900"/>
            <a:ext cx="215900" cy="215900"/>
          </a:xfrm>
          <a:prstGeom prst="rect">
            <a:avLst/>
          </a:prstGeom>
          <a:solidFill>
            <a:srgbClr val="A543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kern="0">
              <a:solidFill>
                <a:prstClr val="white"/>
              </a:solidFill>
            </a:endParaRPr>
          </a:p>
        </p:txBody>
      </p:sp>
      <p:sp>
        <p:nvSpPr>
          <p:cNvPr id="12" name="Rectangle 11"/>
          <p:cNvSpPr/>
          <p:nvPr/>
        </p:nvSpPr>
        <p:spPr>
          <a:xfrm>
            <a:off x="8256588" y="3644900"/>
            <a:ext cx="215900" cy="215900"/>
          </a:xfrm>
          <a:prstGeom prst="rect">
            <a:avLst/>
          </a:prstGeom>
          <a:solidFill>
            <a:srgbClr val="7055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kern="0">
              <a:solidFill>
                <a:prstClr val="white"/>
              </a:solidFill>
            </a:endParaRPr>
          </a:p>
        </p:txBody>
      </p:sp>
      <p:sp>
        <p:nvSpPr>
          <p:cNvPr id="13" name="Rectangle 12"/>
          <p:cNvSpPr/>
          <p:nvPr/>
        </p:nvSpPr>
        <p:spPr>
          <a:xfrm>
            <a:off x="7535863" y="3644900"/>
            <a:ext cx="215900" cy="215900"/>
          </a:xfrm>
          <a:prstGeom prst="rect">
            <a:avLst/>
          </a:prstGeom>
          <a:solidFill>
            <a:srgbClr val="558F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kern="0">
              <a:solidFill>
                <a:prstClr val="white"/>
              </a:solidFill>
            </a:endParaRPr>
          </a:p>
        </p:txBody>
      </p:sp>
      <p:sp>
        <p:nvSpPr>
          <p:cNvPr id="14" name="Rectangle 13"/>
          <p:cNvSpPr/>
          <p:nvPr/>
        </p:nvSpPr>
        <p:spPr>
          <a:xfrm>
            <a:off x="8975725" y="3644900"/>
            <a:ext cx="215900" cy="215900"/>
          </a:xfrm>
          <a:prstGeom prst="rect">
            <a:avLst/>
          </a:prstGeom>
          <a:solidFill>
            <a:srgbClr val="59A3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kern="0">
              <a:solidFill>
                <a:prstClr val="white"/>
              </a:solidFill>
            </a:endParaRPr>
          </a:p>
        </p:txBody>
      </p:sp>
      <p:sp>
        <p:nvSpPr>
          <p:cNvPr id="15" name="Rectangle 14"/>
          <p:cNvSpPr/>
          <p:nvPr/>
        </p:nvSpPr>
        <p:spPr>
          <a:xfrm>
            <a:off x="6096000" y="3644900"/>
            <a:ext cx="215900" cy="215900"/>
          </a:xfrm>
          <a:prstGeom prst="rect">
            <a:avLst/>
          </a:prstGeom>
          <a:solidFill>
            <a:srgbClr val="A955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kern="0">
              <a:solidFill>
                <a:prstClr val="white"/>
              </a:solidFill>
            </a:endParaRPr>
          </a:p>
        </p:txBody>
      </p:sp>
      <p:sp>
        <p:nvSpPr>
          <p:cNvPr id="16" name="Rectangle 15"/>
          <p:cNvSpPr/>
          <p:nvPr/>
        </p:nvSpPr>
        <p:spPr>
          <a:xfrm>
            <a:off x="9696450" y="3644900"/>
            <a:ext cx="215900" cy="215900"/>
          </a:xfrm>
          <a:prstGeom prst="rect">
            <a:avLst/>
          </a:prstGeom>
          <a:solidFill>
            <a:srgbClr val="D995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kern="0">
              <a:solidFill>
                <a:prstClr val="white"/>
              </a:solidFill>
            </a:endParaRPr>
          </a:p>
        </p:txBody>
      </p:sp>
      <p:sp>
        <p:nvSpPr>
          <p:cNvPr id="10" name="Text Box 5"/>
          <p:cNvSpPr txBox="1">
            <a:spLocks noChangeArrowheads="1"/>
          </p:cNvSpPr>
          <p:nvPr/>
        </p:nvSpPr>
        <p:spPr bwMode="auto">
          <a:xfrm>
            <a:off x="5310182" y="4286257"/>
            <a:ext cx="4953000" cy="1200329"/>
          </a:xfrm>
          <a:prstGeom prst="rect">
            <a:avLst/>
          </a:prstGeom>
          <a:noFill/>
          <a:ln w="9525">
            <a:noFill/>
            <a:miter lim="800000"/>
            <a:headEnd/>
            <a:tailEnd/>
          </a:ln>
          <a:effectLst/>
        </p:spPr>
        <p:txBody>
          <a:bodyPr>
            <a:spAutoFit/>
          </a:bodyPr>
          <a:lstStyle/>
          <a:p>
            <a:pPr algn="ctr">
              <a:spcBef>
                <a:spcPct val="50000"/>
              </a:spcBef>
              <a:defRPr/>
            </a:pPr>
            <a:r>
              <a:rPr lang="en-GB" kern="0" dirty="0">
                <a:solidFill>
                  <a:schemeClr val="accent3">
                    <a:lumMod val="50000"/>
                  </a:schemeClr>
                </a:solidFill>
              </a:rPr>
              <a:t>For further information contact</a:t>
            </a:r>
          </a:p>
          <a:p>
            <a:pPr algn="ctr">
              <a:spcBef>
                <a:spcPct val="50000"/>
              </a:spcBef>
              <a:defRPr/>
            </a:pPr>
            <a:r>
              <a:rPr lang="en-GB" kern="0" dirty="0">
                <a:solidFill>
                  <a:schemeClr val="accent3">
                    <a:lumMod val="50000"/>
                  </a:schemeClr>
                </a:solidFill>
              </a:rPr>
              <a:t>Esther </a:t>
            </a:r>
            <a:r>
              <a:rPr lang="en-GB" kern="0" dirty="0" err="1">
                <a:solidFill>
                  <a:schemeClr val="accent3">
                    <a:lumMod val="50000"/>
                  </a:schemeClr>
                </a:solidFill>
              </a:rPr>
              <a:t>Neate</a:t>
            </a:r>
            <a:endParaRPr lang="en-GB" kern="0" dirty="0">
              <a:solidFill>
                <a:schemeClr val="accent3">
                  <a:lumMod val="50000"/>
                </a:schemeClr>
              </a:solidFill>
            </a:endParaRPr>
          </a:p>
          <a:p>
            <a:pPr algn="ctr">
              <a:spcBef>
                <a:spcPct val="50000"/>
              </a:spcBef>
              <a:defRPr/>
            </a:pPr>
            <a:r>
              <a:rPr lang="en-GB" kern="0" dirty="0">
                <a:solidFill>
                  <a:schemeClr val="accent3">
                    <a:lumMod val="50000"/>
                  </a:schemeClr>
                </a:solidFill>
                <a:hlinkClick r:id="rId4"/>
              </a:rPr>
              <a:t>Esther@Neateimaging.com</a:t>
            </a:r>
            <a:endParaRPr lang="en-GB" kern="0" dirty="0">
              <a:solidFill>
                <a:schemeClr val="accent3">
                  <a:lumMod val="50000"/>
                </a:schemeClr>
              </a:solidFill>
            </a:endParaRPr>
          </a:p>
        </p:txBody>
      </p:sp>
      <p:sp>
        <p:nvSpPr>
          <p:cNvPr id="17" name="Rectangle 16">
            <a:extLst/>
          </p:cNvPr>
          <p:cNvSpPr/>
          <p:nvPr/>
        </p:nvSpPr>
        <p:spPr>
          <a:xfrm>
            <a:off x="-1" y="-60672"/>
            <a:ext cx="12189997" cy="39126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p:cNvPr>
          <p:cNvCxnSpPr>
            <a:cxnSpLocks/>
            <a:stCxn id="19" idx="2"/>
          </p:cNvCxnSpPr>
          <p:nvPr/>
        </p:nvCxnSpPr>
        <p:spPr>
          <a:xfrm>
            <a:off x="2002" y="340664"/>
            <a:ext cx="12189997"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Flowchart: Manual Input 8">
            <a:extLst/>
          </p:cNvPr>
          <p:cNvSpPr/>
          <p:nvPr/>
        </p:nvSpPr>
        <p:spPr>
          <a:xfrm rot="10800000">
            <a:off x="2002" y="340664"/>
            <a:ext cx="3397445" cy="1491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000 h 10000"/>
              <a:gd name="connsiteX1" fmla="*/ 10000 w 10000"/>
              <a:gd name="connsiteY1" fmla="*/ 0 h 10000"/>
              <a:gd name="connsiteX2" fmla="*/ 10000 w 10000"/>
              <a:gd name="connsiteY2" fmla="*/ 10000 h 10000"/>
              <a:gd name="connsiteX3" fmla="*/ 0 w 10000"/>
              <a:gd name="connsiteY3" fmla="*/ 10000 h 10000"/>
              <a:gd name="connsiteX0" fmla="*/ 0 w 13903"/>
              <a:gd name="connsiteY0" fmla="*/ 9849 h 10000"/>
              <a:gd name="connsiteX1" fmla="*/ 13903 w 13903"/>
              <a:gd name="connsiteY1" fmla="*/ 0 h 10000"/>
              <a:gd name="connsiteX2" fmla="*/ 13903 w 13903"/>
              <a:gd name="connsiteY2" fmla="*/ 10000 h 10000"/>
              <a:gd name="connsiteX3" fmla="*/ 0 w 13903"/>
              <a:gd name="connsiteY3" fmla="*/ 9849 h 10000"/>
              <a:gd name="connsiteX0" fmla="*/ 0 w 13957"/>
              <a:gd name="connsiteY0" fmla="*/ 9991 h 10000"/>
              <a:gd name="connsiteX1" fmla="*/ 13957 w 13957"/>
              <a:gd name="connsiteY1" fmla="*/ 0 h 10000"/>
              <a:gd name="connsiteX2" fmla="*/ 13957 w 13957"/>
              <a:gd name="connsiteY2" fmla="*/ 10000 h 10000"/>
              <a:gd name="connsiteX3" fmla="*/ 0 w 13957"/>
              <a:gd name="connsiteY3" fmla="*/ 9991 h 10000"/>
            </a:gdLst>
            <a:ahLst/>
            <a:cxnLst>
              <a:cxn ang="0">
                <a:pos x="connsiteX0" y="connsiteY0"/>
              </a:cxn>
              <a:cxn ang="0">
                <a:pos x="connsiteX1" y="connsiteY1"/>
              </a:cxn>
              <a:cxn ang="0">
                <a:pos x="connsiteX2" y="connsiteY2"/>
              </a:cxn>
              <a:cxn ang="0">
                <a:pos x="connsiteX3" y="connsiteY3"/>
              </a:cxn>
            </a:cxnLst>
            <a:rect l="l" t="t" r="r" b="b"/>
            <a:pathLst>
              <a:path w="13957" h="10000">
                <a:moveTo>
                  <a:pt x="0" y="9991"/>
                </a:moveTo>
                <a:lnTo>
                  <a:pt x="13957" y="0"/>
                </a:lnTo>
                <a:lnTo>
                  <a:pt x="13957" y="10000"/>
                </a:lnTo>
                <a:lnTo>
                  <a:pt x="0" y="99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p:cNvPr>
          <p:cNvGrpSpPr/>
          <p:nvPr/>
        </p:nvGrpSpPr>
        <p:grpSpPr>
          <a:xfrm>
            <a:off x="-881400" y="-52263"/>
            <a:ext cx="9709361" cy="369332"/>
            <a:chOff x="-860618" y="142425"/>
            <a:chExt cx="9709361" cy="369332"/>
          </a:xfrm>
        </p:grpSpPr>
        <p:sp>
          <p:nvSpPr>
            <p:cNvPr id="21" name="TextBox 20">
              <a:extLst/>
            </p:cNvPr>
            <p:cNvSpPr txBox="1"/>
            <p:nvPr/>
          </p:nvSpPr>
          <p:spPr>
            <a:xfrm>
              <a:off x="-860618" y="142425"/>
              <a:ext cx="38643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foster+freeman</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a:extLst/>
            </p:cNvPr>
            <p:cNvSpPr txBox="1"/>
            <p:nvPr/>
          </p:nvSpPr>
          <p:spPr>
            <a:xfrm>
              <a:off x="1822645" y="236483"/>
              <a:ext cx="70260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300" normalizeH="0" baseline="0" noProof="0" dirty="0">
                  <a:ln>
                    <a:noFill/>
                  </a:ln>
                  <a:solidFill>
                    <a:prstClr val="white"/>
                  </a:solidFill>
                  <a:effectLst/>
                  <a:uLnTx/>
                  <a:uFillTx/>
                  <a:latin typeface="Calibri" panose="020F0502020204030204"/>
                  <a:ea typeface="+mn-ea"/>
                  <a:cs typeface="+mn-cs"/>
                </a:rPr>
                <a:t>FORENSIC SCIENCE INNOVATION</a:t>
              </a:r>
            </a:p>
          </p:txBody>
        </p:sp>
      </p:grpSp>
    </p:spTree>
    <p:extLst>
      <p:ext uri="{BB962C8B-B14F-4D97-AF65-F5344CB8AC3E}">
        <p14:creationId xmlns:p14="http://schemas.microsoft.com/office/powerpoint/2010/main" val="293909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Visual Examination</a:t>
            </a:r>
          </a:p>
        </p:txBody>
      </p:sp>
      <p:sp>
        <p:nvSpPr>
          <p:cNvPr id="3" name="Content Placeholder 2"/>
          <p:cNvSpPr>
            <a:spLocks noGrp="1"/>
          </p:cNvSpPr>
          <p:nvPr>
            <p:ph idx="1"/>
          </p:nvPr>
        </p:nvSpPr>
        <p:spPr>
          <a:xfrm>
            <a:off x="858982" y="1600200"/>
            <a:ext cx="6019008" cy="4792663"/>
          </a:xfrm>
        </p:spPr>
        <p:txBody>
          <a:bodyPr/>
          <a:lstStyle/>
          <a:p>
            <a:r>
              <a:rPr lang="en-GB" dirty="0">
                <a:latin typeface="Verdana" panose="020B0604030504040204" pitchFamily="34" charset="0"/>
                <a:ea typeface="Verdana" panose="020B0604030504040204" pitchFamily="34" charset="0"/>
                <a:cs typeface="Verdana" panose="020B0604030504040204" pitchFamily="34" charset="0"/>
              </a:rPr>
              <a:t>Two fingerprints</a:t>
            </a:r>
          </a:p>
          <a:p>
            <a:r>
              <a:rPr lang="en-GB" dirty="0">
                <a:latin typeface="Verdana" panose="020B0604030504040204" pitchFamily="34" charset="0"/>
                <a:ea typeface="Verdana" panose="020B0604030504040204" pitchFamily="34" charset="0"/>
                <a:cs typeface="Verdana" panose="020B0604030504040204" pitchFamily="34" charset="0"/>
              </a:rPr>
              <a:t>Part covered in cardboard fibres</a:t>
            </a:r>
          </a:p>
          <a:p>
            <a:r>
              <a:rPr lang="en-GB" dirty="0">
                <a:latin typeface="Verdana" panose="020B0604030504040204" pitchFamily="34" charset="0"/>
                <a:ea typeface="Verdana" panose="020B0604030504040204" pitchFamily="34" charset="0"/>
                <a:cs typeface="Verdana" panose="020B0604030504040204" pitchFamily="34" charset="0"/>
              </a:rPr>
              <a:t>Part transparent – Part opaque</a:t>
            </a:r>
          </a:p>
          <a:p>
            <a:r>
              <a:rPr lang="en-GB" dirty="0">
                <a:latin typeface="Verdana" panose="020B0604030504040204" pitchFamily="34" charset="0"/>
                <a:ea typeface="Verdana" panose="020B0604030504040204" pitchFamily="34" charset="0"/>
                <a:cs typeface="Verdana" panose="020B0604030504040204" pitchFamily="34" charset="0"/>
              </a:rPr>
              <a:t>Difficult to photograph </a:t>
            </a:r>
          </a:p>
          <a:p>
            <a:r>
              <a:rPr lang="en-GB" dirty="0">
                <a:latin typeface="Verdana" panose="020B0604030504040204" pitchFamily="34" charset="0"/>
                <a:ea typeface="Verdana" panose="020B0604030504040204" pitchFamily="34" charset="0"/>
                <a:cs typeface="Verdana" panose="020B0604030504040204" pitchFamily="34" charset="0"/>
              </a:rPr>
              <a:t>Insufficient lighting tools. </a:t>
            </a:r>
          </a:p>
          <a:p>
            <a:r>
              <a:rPr lang="en-GB" dirty="0">
                <a:latin typeface="Verdana" panose="020B0604030504040204" pitchFamily="34" charset="0"/>
                <a:ea typeface="Verdana" panose="020B0604030504040204" pitchFamily="34" charset="0"/>
                <a:cs typeface="Verdana" panose="020B0604030504040204" pitchFamily="34" charset="0"/>
              </a:rPr>
              <a:t>Several days to obtain two photographs</a:t>
            </a:r>
          </a:p>
          <a:p>
            <a:r>
              <a:rPr lang="en-GB" dirty="0">
                <a:latin typeface="Verdana" panose="020B0604030504040204" pitchFamily="34" charset="0"/>
                <a:ea typeface="Verdana" panose="020B0604030504040204" pitchFamily="34" charset="0"/>
                <a:cs typeface="Verdana" panose="020B0604030504040204" pitchFamily="34" charset="0"/>
              </a:rPr>
              <a:t>Fingerprints identified to the recipient.</a:t>
            </a:r>
          </a:p>
          <a:p>
            <a:r>
              <a:rPr lang="en-GB" dirty="0">
                <a:latin typeface="Verdana" panose="020B0604030504040204" pitchFamily="34" charset="0"/>
                <a:ea typeface="Verdana" panose="020B0604030504040204" pitchFamily="34" charset="0"/>
                <a:cs typeface="Verdana" panose="020B0604030504040204" pitchFamily="34" charset="0"/>
              </a:rPr>
              <a:t>FSS statement: fingerprint left by whoever built the device.</a:t>
            </a:r>
          </a:p>
        </p:txBody>
      </p:sp>
      <p:sp>
        <p:nvSpPr>
          <p:cNvPr id="4" name="Rectangle 3"/>
          <p:cNvSpPr/>
          <p:nvPr/>
        </p:nvSpPr>
        <p:spPr>
          <a:xfrm>
            <a:off x="7892204" y="1868103"/>
            <a:ext cx="2299151" cy="4524760"/>
          </a:xfrm>
          <a:prstGeom prst="rect">
            <a:avLst/>
          </a:prstGeom>
          <a:blipFill dpi="0" rotWithShape="1">
            <a:blip r:embed="rId2">
              <a:alphaModFix amt="87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rgbClr val="F0F1BD"/>
              </a:solidFill>
            </a:endParaRPr>
          </a:p>
        </p:txBody>
      </p:sp>
      <p:pic>
        <p:nvPicPr>
          <p:cNvPr id="2050" name="Picture 2" descr="Fingerprint - Wikipedi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18" b="96552" l="9767" r="93488"/>
                    </a14:imgEffect>
                  </a14:imgLayer>
                </a14:imgProps>
              </a:ext>
              <a:ext uri="{28A0092B-C50C-407E-A947-70E740481C1C}">
                <a14:useLocalDpi xmlns:a14="http://schemas.microsoft.com/office/drawing/2010/main" val="0"/>
              </a:ext>
            </a:extLst>
          </a:blip>
          <a:srcRect/>
          <a:stretch>
            <a:fillRect/>
          </a:stretch>
        </p:blipFill>
        <p:spPr bwMode="auto">
          <a:xfrm>
            <a:off x="7892203" y="1435224"/>
            <a:ext cx="2426602"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400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399" y="174079"/>
            <a:ext cx="6781800" cy="1162050"/>
          </a:xfrm>
        </p:spPr>
        <p:txBody>
          <a:bodyPr/>
          <a:lstStyle/>
          <a:p>
            <a:r>
              <a:rPr lang="en-GB" dirty="0"/>
              <a:t>Surface + Background light</a:t>
            </a:r>
          </a:p>
        </p:txBody>
      </p:sp>
      <p:sp>
        <p:nvSpPr>
          <p:cNvPr id="4" name="Rectangle 3"/>
          <p:cNvSpPr/>
          <p:nvPr/>
        </p:nvSpPr>
        <p:spPr>
          <a:xfrm>
            <a:off x="2304120" y="3776902"/>
            <a:ext cx="504056" cy="23960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
        <p:nvSpPr>
          <p:cNvPr id="5" name="Rectangle 4"/>
          <p:cNvSpPr/>
          <p:nvPr/>
        </p:nvSpPr>
        <p:spPr>
          <a:xfrm>
            <a:off x="6023992" y="3744110"/>
            <a:ext cx="504056" cy="23960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
        <p:nvSpPr>
          <p:cNvPr id="6" name="Rectangle 5"/>
          <p:cNvSpPr/>
          <p:nvPr/>
        </p:nvSpPr>
        <p:spPr>
          <a:xfrm rot="5400000">
            <a:off x="4205023" y="2162980"/>
            <a:ext cx="471963" cy="3670033"/>
          </a:xfrm>
          <a:prstGeom prst="rect">
            <a:avLst/>
          </a:prstGeom>
          <a:solidFill>
            <a:srgbClr val="D6D39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pic>
        <p:nvPicPr>
          <p:cNvPr id="7" name="Picture 2" descr="Fingerprint - Wikipedia"/>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18" b="96552" l="9767" r="93488"/>
                    </a14:imgEffect>
                  </a14:imgLayer>
                </a14:imgProps>
              </a:ext>
              <a:ext uri="{28A0092B-C50C-407E-A947-70E740481C1C}">
                <a14:useLocalDpi xmlns:a14="http://schemas.microsoft.com/office/drawing/2010/main" val="0"/>
              </a:ext>
            </a:extLst>
          </a:blip>
          <a:srcRect/>
          <a:stretch>
            <a:fillRect/>
          </a:stretch>
        </p:blipFill>
        <p:spPr bwMode="auto">
          <a:xfrm rot="5106151">
            <a:off x="5430528" y="3558870"/>
            <a:ext cx="591926" cy="8782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23,800+ Light Bulb Sketch Stock Photos, Pictures &amp; Royalty ..."/>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04232" y="4862082"/>
            <a:ext cx="1273542" cy="12735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23,800+ Light Bulb Sketch Stock Photos, Pictures &amp; Royalty ..."/>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8622097">
            <a:off x="2809542" y="2055698"/>
            <a:ext cx="1273542" cy="1273542"/>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p:cNvPicPr>
            <a:picLocks noGrp="1" noChangeAspect="1"/>
          </p:cNvPicPr>
          <p:nvPr>
            <p:ph idx="1"/>
          </p:nvPr>
        </p:nvPicPr>
        <p:blipFill>
          <a:blip r:embed="rId7" cstate="print">
            <a:extLst>
              <a:ext uri="{28A0092B-C50C-407E-A947-70E740481C1C}">
                <a14:useLocalDpi xmlns:a14="http://schemas.microsoft.com/office/drawing/2010/main"/>
              </a:ext>
            </a:extLst>
          </a:blip>
          <a:stretch>
            <a:fillRect/>
          </a:stretch>
        </p:blipFill>
        <p:spPr>
          <a:xfrm rot="16200000">
            <a:off x="7449253" y="2468256"/>
            <a:ext cx="4589223" cy="3059482"/>
          </a:xfrm>
          <a:prstGeom prst="rect">
            <a:avLst/>
          </a:prstGeom>
          <a:ln>
            <a:solidFill>
              <a:srgbClr val="CC0099"/>
            </a:solidFill>
          </a:ln>
        </p:spPr>
      </p:pic>
      <p:sp>
        <p:nvSpPr>
          <p:cNvPr id="9" name="Arrow: Down 8"/>
          <p:cNvSpPr/>
          <p:nvPr/>
        </p:nvSpPr>
        <p:spPr>
          <a:xfrm rot="19564968">
            <a:off x="3797769" y="2969538"/>
            <a:ext cx="302737" cy="74441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
        <p:nvSpPr>
          <p:cNvPr id="13" name="Arrow: Down 12"/>
          <p:cNvSpPr/>
          <p:nvPr/>
        </p:nvSpPr>
        <p:spPr>
          <a:xfrm rot="10282300">
            <a:off x="4289635" y="4307959"/>
            <a:ext cx="302737" cy="74441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Tree>
    <p:extLst>
      <p:ext uri="{BB962C8B-B14F-4D97-AF65-F5344CB8AC3E}">
        <p14:creationId xmlns:p14="http://schemas.microsoft.com/office/powerpoint/2010/main" val="806406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Gentian Violet</a:t>
            </a:r>
          </a:p>
        </p:txBody>
      </p:sp>
      <p:sp>
        <p:nvSpPr>
          <p:cNvPr id="3" name="Content Placeholder 2"/>
          <p:cNvSpPr>
            <a:spLocks noGrp="1"/>
          </p:cNvSpPr>
          <p:nvPr>
            <p:ph idx="1"/>
          </p:nvPr>
        </p:nvSpPr>
        <p:spPr>
          <a:xfrm>
            <a:off x="1690254" y="2182092"/>
            <a:ext cx="9033163" cy="3719944"/>
          </a:xfrm>
        </p:spPr>
        <p:txBody>
          <a:bodyPr/>
          <a:lstStyle/>
          <a:p>
            <a:r>
              <a:rPr lang="en-GB" dirty="0">
                <a:latin typeface="Verdana" panose="020B0604030504040204" pitchFamily="34" charset="0"/>
                <a:ea typeface="Verdana" panose="020B0604030504040204" pitchFamily="34" charset="0"/>
                <a:cs typeface="Verdana" panose="020B0604030504040204" pitchFamily="34" charset="0"/>
              </a:rPr>
              <a:t>Gentian Violet – adhesive dissolved – fingerprints deleted</a:t>
            </a:r>
          </a:p>
          <a:p>
            <a:r>
              <a:rPr lang="en-GB" dirty="0">
                <a:latin typeface="Verdana" panose="020B0604030504040204" pitchFamily="34" charset="0"/>
                <a:ea typeface="Verdana" panose="020B0604030504040204" pitchFamily="34" charset="0"/>
                <a:cs typeface="Verdana" panose="020B0604030504040204" pitchFamily="34" charset="0"/>
              </a:rPr>
              <a:t>Only Photographs remain</a:t>
            </a:r>
          </a:p>
          <a:p>
            <a:r>
              <a:rPr lang="en-GB" dirty="0">
                <a:latin typeface="Verdana" panose="020B0604030504040204" pitchFamily="34" charset="0"/>
                <a:ea typeface="Verdana" panose="020B0604030504040204" pitchFamily="34" charset="0"/>
                <a:cs typeface="Verdana" panose="020B0604030504040204" pitchFamily="34" charset="0"/>
              </a:rPr>
              <a:t>Arrest</a:t>
            </a:r>
          </a:p>
          <a:p>
            <a:r>
              <a:rPr lang="en-GB" dirty="0">
                <a:latin typeface="Verdana" panose="020B0604030504040204" pitchFamily="34" charset="0"/>
                <a:ea typeface="Verdana" panose="020B0604030504040204" pitchFamily="34" charset="0"/>
                <a:cs typeface="Verdana" panose="020B0604030504040204" pitchFamily="34" charset="0"/>
              </a:rPr>
              <a:t>Forensic Science Service (FSS) changed statement</a:t>
            </a:r>
          </a:p>
          <a:p>
            <a:r>
              <a:rPr lang="en-GB" dirty="0">
                <a:latin typeface="Verdana" panose="020B0604030504040204" pitchFamily="34" charset="0"/>
                <a:ea typeface="Verdana" panose="020B0604030504040204" pitchFamily="34" charset="0"/>
                <a:cs typeface="Verdana" panose="020B0604030504040204" pitchFamily="34" charset="0"/>
              </a:rPr>
              <a:t>Release</a:t>
            </a:r>
          </a:p>
          <a:p>
            <a:r>
              <a:rPr lang="en-GB" dirty="0">
                <a:latin typeface="Verdana" panose="020B0604030504040204" pitchFamily="34" charset="0"/>
                <a:ea typeface="Verdana" panose="020B0604030504040204" pitchFamily="34" charset="0"/>
                <a:cs typeface="Verdana" panose="020B0604030504040204" pitchFamily="34" charset="0"/>
              </a:rPr>
              <a:t>Compensation</a:t>
            </a:r>
          </a:p>
          <a:p>
            <a:r>
              <a:rPr lang="en-GB" dirty="0">
                <a:latin typeface="Verdana" panose="020B0604030504040204" pitchFamily="34" charset="0"/>
                <a:ea typeface="Verdana" panose="020B0604030504040204" pitchFamily="34" charset="0"/>
                <a:cs typeface="Verdana" panose="020B0604030504040204" pitchFamily="34" charset="0"/>
              </a:rPr>
              <a:t>Contentious for many years</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80558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791744" y="764704"/>
            <a:ext cx="6729666" cy="864096"/>
          </a:xfrm>
          <a:prstGeom prst="rect">
            <a:avLst/>
          </a:prstGeom>
        </p:spPr>
        <p:txBody>
          <a:bodyPr>
            <a:normAutofit/>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sz="4000" kern="0" dirty="0"/>
              <a:t>Gentian Violet</a:t>
            </a:r>
          </a:p>
        </p:txBody>
      </p:sp>
      <p:sp>
        <p:nvSpPr>
          <p:cNvPr id="4" name="TextBox 3"/>
          <p:cNvSpPr txBox="1"/>
          <p:nvPr/>
        </p:nvSpPr>
        <p:spPr>
          <a:xfrm>
            <a:off x="1898968" y="2060848"/>
            <a:ext cx="8601874" cy="3785652"/>
          </a:xfrm>
          <a:prstGeom prst="rect">
            <a:avLst/>
          </a:prstGeom>
          <a:noFill/>
        </p:spPr>
        <p:txBody>
          <a:bodyPr wrap="square" rtlCol="0">
            <a:spAutoFit/>
          </a:bodyPr>
          <a:lstStyle/>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Used on adhesive surface of tape.</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Reacts with sebaceous fats.</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Bristol police started using it on condoms used in drugs smuggling.</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Experiment with latex gloves – changing the formula</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Extra strong solution</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No washing</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Examine with backlighting</a:t>
            </a:r>
          </a:p>
          <a:p>
            <a:pPr marL="285750" indent="-285750">
              <a:buFont typeface="Arial" panose="020B0604020202020204" pitchFamily="34" charset="0"/>
              <a:buChar char="•"/>
            </a:pPr>
            <a:r>
              <a:rPr lang="en-GB" sz="2400" kern="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Digital Imaging</a:t>
            </a:r>
          </a:p>
        </p:txBody>
      </p:sp>
    </p:spTree>
    <p:extLst>
      <p:ext uri="{BB962C8B-B14F-4D97-AF65-F5344CB8AC3E}">
        <p14:creationId xmlns:p14="http://schemas.microsoft.com/office/powerpoint/2010/main" val="3819048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791744" y="764704"/>
            <a:ext cx="6729666" cy="864096"/>
          </a:xfrm>
          <a:prstGeom prst="rect">
            <a:avLst/>
          </a:prstGeom>
        </p:spPr>
        <p:txBody>
          <a:bodyPr>
            <a:normAutofit fontScale="92500"/>
          </a:bodyPr>
          <a:lstStyle>
            <a:lvl1pPr algn="r" rtl="0" eaLnBrk="1" fontAlgn="base" hangingPunct="1">
              <a:spcBef>
                <a:spcPct val="0"/>
              </a:spcBef>
              <a:spcAft>
                <a:spcPct val="0"/>
              </a:spcAft>
              <a:defRPr sz="3600">
                <a:solidFill>
                  <a:schemeClr val="bg1"/>
                </a:solidFill>
                <a:latin typeface="+mj-lt"/>
                <a:ea typeface="+mj-ea"/>
                <a:cs typeface="+mj-cs"/>
              </a:defRPr>
            </a:lvl1pPr>
            <a:lvl2pPr algn="r" rtl="0" eaLnBrk="1" fontAlgn="base" hangingPunct="1">
              <a:spcBef>
                <a:spcPct val="0"/>
              </a:spcBef>
              <a:spcAft>
                <a:spcPct val="0"/>
              </a:spcAft>
              <a:defRPr sz="3600">
                <a:solidFill>
                  <a:schemeClr val="bg1"/>
                </a:solidFill>
                <a:latin typeface="Arial" charset="0"/>
                <a:cs typeface="Arial" charset="0"/>
              </a:defRPr>
            </a:lvl2pPr>
            <a:lvl3pPr algn="r" rtl="0" eaLnBrk="1" fontAlgn="base" hangingPunct="1">
              <a:spcBef>
                <a:spcPct val="0"/>
              </a:spcBef>
              <a:spcAft>
                <a:spcPct val="0"/>
              </a:spcAft>
              <a:defRPr sz="3600">
                <a:solidFill>
                  <a:schemeClr val="bg1"/>
                </a:solidFill>
                <a:latin typeface="Arial" charset="0"/>
                <a:cs typeface="Arial" charset="0"/>
              </a:defRPr>
            </a:lvl3pPr>
            <a:lvl4pPr algn="r" rtl="0" eaLnBrk="1" fontAlgn="base" hangingPunct="1">
              <a:spcBef>
                <a:spcPct val="0"/>
              </a:spcBef>
              <a:spcAft>
                <a:spcPct val="0"/>
              </a:spcAft>
              <a:defRPr sz="3600">
                <a:solidFill>
                  <a:schemeClr val="bg1"/>
                </a:solidFill>
                <a:latin typeface="Arial" charset="0"/>
                <a:cs typeface="Arial" charset="0"/>
              </a:defRPr>
            </a:lvl4pPr>
            <a:lvl5pPr algn="r" rtl="0" eaLnBrk="1" fontAlgn="base" hangingPunct="1">
              <a:spcBef>
                <a:spcPct val="0"/>
              </a:spcBef>
              <a:spcAft>
                <a:spcPct val="0"/>
              </a:spcAft>
              <a:defRPr sz="3600">
                <a:solidFill>
                  <a:schemeClr val="bg1"/>
                </a:solidFill>
                <a:latin typeface="Arial" charset="0"/>
                <a:cs typeface="Arial" charset="0"/>
              </a:defRPr>
            </a:lvl5pPr>
            <a:lvl6pPr marL="457200" algn="r" rtl="0" eaLnBrk="1" fontAlgn="base" hangingPunct="1">
              <a:spcBef>
                <a:spcPct val="0"/>
              </a:spcBef>
              <a:spcAft>
                <a:spcPct val="0"/>
              </a:spcAft>
              <a:defRPr sz="3600">
                <a:solidFill>
                  <a:schemeClr val="bg1"/>
                </a:solidFill>
                <a:latin typeface="Arial" charset="0"/>
                <a:cs typeface="Arial" charset="0"/>
              </a:defRPr>
            </a:lvl6pPr>
            <a:lvl7pPr marL="914400" algn="r" rtl="0" eaLnBrk="1" fontAlgn="base" hangingPunct="1">
              <a:spcBef>
                <a:spcPct val="0"/>
              </a:spcBef>
              <a:spcAft>
                <a:spcPct val="0"/>
              </a:spcAft>
              <a:defRPr sz="3600">
                <a:solidFill>
                  <a:schemeClr val="bg1"/>
                </a:solidFill>
                <a:latin typeface="Arial" charset="0"/>
                <a:cs typeface="Arial" charset="0"/>
              </a:defRPr>
            </a:lvl7pPr>
            <a:lvl8pPr marL="1371600" algn="r" rtl="0" eaLnBrk="1" fontAlgn="base" hangingPunct="1">
              <a:spcBef>
                <a:spcPct val="0"/>
              </a:spcBef>
              <a:spcAft>
                <a:spcPct val="0"/>
              </a:spcAft>
              <a:defRPr sz="3600">
                <a:solidFill>
                  <a:schemeClr val="bg1"/>
                </a:solidFill>
                <a:latin typeface="Arial" charset="0"/>
                <a:cs typeface="Arial" charset="0"/>
              </a:defRPr>
            </a:lvl8pPr>
            <a:lvl9pPr marL="1828800" algn="r" rtl="0" eaLnBrk="1" fontAlgn="base" hangingPunct="1">
              <a:spcBef>
                <a:spcPct val="0"/>
              </a:spcBef>
              <a:spcAft>
                <a:spcPct val="0"/>
              </a:spcAft>
              <a:defRPr sz="3600">
                <a:solidFill>
                  <a:schemeClr val="bg1"/>
                </a:solidFill>
                <a:latin typeface="Arial" charset="0"/>
                <a:cs typeface="Arial" charset="0"/>
              </a:defRPr>
            </a:lvl9pPr>
          </a:lstStyle>
          <a:p>
            <a:r>
              <a:rPr lang="en-US" sz="4000" kern="0" dirty="0"/>
              <a:t>Gentian Violet – Latex Gloves</a:t>
            </a:r>
          </a:p>
        </p:txBody>
      </p:sp>
      <p:pic>
        <p:nvPicPr>
          <p:cNvPr id="3" name="Picture 1027" descr="C:\australia\images\flattengv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2865" y="1628800"/>
            <a:ext cx="3187700" cy="4035425"/>
          </a:xfrm>
          <a:prstGeom prst="rect">
            <a:avLst/>
          </a:prstGeom>
          <a:noFill/>
          <a:effectLst>
            <a:outerShdw dist="71842"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Text Box 1029"/>
          <p:cNvSpPr txBox="1">
            <a:spLocks noChangeArrowheads="1"/>
          </p:cNvSpPr>
          <p:nvPr/>
        </p:nvSpPr>
        <p:spPr bwMode="auto">
          <a:xfrm>
            <a:off x="1948576" y="5858003"/>
            <a:ext cx="3581400" cy="369974"/>
          </a:xfrm>
          <a:prstGeom prst="rect">
            <a:avLst/>
          </a:prstGeom>
          <a:noFill/>
          <a:ln>
            <a:noFill/>
          </a:ln>
          <a:effectLst/>
          <a:extLst>
            <a:ext uri="{909E8E84-426E-40DD-AFC4-6F175D3DCCD1}">
              <a14:hiddenFill xmlns:a14="http://schemas.microsoft.com/office/drawing/2010/main">
                <a:gradFill rotWithShape="0">
                  <a:gsLst>
                    <a:gs pos="0">
                      <a:srgbClr val="520402"/>
                    </a:gs>
                    <a:gs pos="100000">
                      <a:srgbClr val="FFCC00"/>
                    </a:gs>
                  </a:gsLst>
                  <a:lin ang="5400000" scaled="1"/>
                </a:gradFill>
              </a14:hiddenFill>
            </a:ext>
            <a:ext uri="{91240B29-F687-4F45-9708-019B960494DF}">
              <a14:hiddenLine xmlns:a14="http://schemas.microsoft.com/office/drawing/2010/main" w="12700">
                <a:solidFill>
                  <a:srgbClr val="B2B2B2"/>
                </a:solidFill>
                <a:miter lim="800000"/>
                <a:headEnd/>
                <a:tailEnd/>
              </a14:hiddenLine>
            </a:ext>
            <a:ext uri="{AF507438-7753-43E0-B8FC-AC1667EBCBE1}">
              <a14:hiddenEffects xmlns:a14="http://schemas.microsoft.com/office/drawing/2010/main">
                <a:effectLst>
                  <a:outerShdw dist="35921" dir="2700000" sy="50000" rotWithShape="0">
                    <a:srgbClr val="875B0D"/>
                  </a:outerShdw>
                </a:effectLst>
              </a14:hiddenEffects>
            </a:ext>
          </a:extLst>
        </p:spPr>
        <p:txBody>
          <a:bodyPr lIns="92075" tIns="46038" rIns="92075" bIns="46038">
            <a:spAutoFit/>
            <a:flatTx/>
          </a:bodyPr>
          <a:lstStyle/>
          <a:p>
            <a:r>
              <a:rPr lang="en-GB" kern="0" dirty="0">
                <a:solidFill>
                  <a:srgbClr val="000000"/>
                </a:solidFill>
              </a:rPr>
              <a:t>Strong GV - Backlighting</a:t>
            </a:r>
            <a:endParaRPr lang="en-US" kern="0"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386" y="1628800"/>
            <a:ext cx="5616663" cy="4762462"/>
          </a:xfrm>
          <a:prstGeom prst="rect">
            <a:avLst/>
          </a:prstGeom>
        </p:spPr>
      </p:pic>
    </p:spTree>
    <p:extLst>
      <p:ext uri="{BB962C8B-B14F-4D97-AF65-F5344CB8AC3E}">
        <p14:creationId xmlns:p14="http://schemas.microsoft.com/office/powerpoint/2010/main" val="1443914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P_SLEGA_TXT_CSI">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18f2d0e-359b-4d8f-984c-b72aa9ada8d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075B87A7E3A94A87478553C1950FBF" ma:contentTypeVersion="18" ma:contentTypeDescription="Create a new document." ma:contentTypeScope="" ma:versionID="0c94c59a116d4b16145e3f8edeb460ad">
  <xsd:schema xmlns:xsd="http://www.w3.org/2001/XMLSchema" xmlns:xs="http://www.w3.org/2001/XMLSchema" xmlns:p="http://schemas.microsoft.com/office/2006/metadata/properties" xmlns:ns3="718f2d0e-359b-4d8f-984c-b72aa9ada8d7" xmlns:ns4="2b60f425-9284-4503-a138-9ef12399b21e" targetNamespace="http://schemas.microsoft.com/office/2006/metadata/properties" ma:root="true" ma:fieldsID="82d3cab948bf120d9e0b1093adc5e31e" ns3:_="" ns4:_="">
    <xsd:import namespace="718f2d0e-359b-4d8f-984c-b72aa9ada8d7"/>
    <xsd:import namespace="2b60f425-9284-4503-a138-9ef12399b21e"/>
    <xsd:element name="properties">
      <xsd:complexType>
        <xsd:sequence>
          <xsd:element name="documentManagement">
            <xsd:complexType>
              <xsd:all>
                <xsd:element ref="ns3:MediaServiceMetadata" minOccurs="0"/>
                <xsd:element ref="ns3:MediaServiceFastMetadata"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8f2d0e-359b-4d8f-984c-b72aa9ada8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60f425-9284-4503-a138-9ef12399b21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52D09E-A6EB-4596-82BA-20C3EC721642}">
  <ds:schemaRefs>
    <ds:schemaRef ds:uri="2b60f425-9284-4503-a138-9ef12399b21e"/>
    <ds:schemaRef ds:uri="http://purl.org/dc/elements/1.1/"/>
    <ds:schemaRef ds:uri="http://schemas.microsoft.com/office/2006/documentManagement/types"/>
    <ds:schemaRef ds:uri="http://purl.org/dc/terms/"/>
    <ds:schemaRef ds:uri="http://www.w3.org/XML/1998/namespace"/>
    <ds:schemaRef ds:uri="http://purl.org/dc/dcmitype/"/>
    <ds:schemaRef ds:uri="http://schemas.openxmlformats.org/package/2006/metadata/core-properties"/>
    <ds:schemaRef ds:uri="http://schemas.microsoft.com/office/infopath/2007/PartnerControls"/>
    <ds:schemaRef ds:uri="718f2d0e-359b-4d8f-984c-b72aa9ada8d7"/>
    <ds:schemaRef ds:uri="http://schemas.microsoft.com/office/2006/metadata/properties"/>
  </ds:schemaRefs>
</ds:datastoreItem>
</file>

<file path=customXml/itemProps2.xml><?xml version="1.0" encoding="utf-8"?>
<ds:datastoreItem xmlns:ds="http://schemas.openxmlformats.org/officeDocument/2006/customXml" ds:itemID="{6AEF1FCB-E4EB-424A-85E9-15E6AA5696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8f2d0e-359b-4d8f-984c-b72aa9ada8d7"/>
    <ds:schemaRef ds:uri="2b60f425-9284-4503-a138-9ef12399b2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70BC1F-8657-4EBD-B5C7-78E637BE59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5579</TotalTime>
  <Words>922</Words>
  <Application>Microsoft Office PowerPoint</Application>
  <PresentationFormat>Widescreen</PresentationFormat>
  <Paragraphs>162</Paragraphs>
  <Slides>45</Slides>
  <Notes>18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45</vt:i4>
      </vt:variant>
    </vt:vector>
  </HeadingPairs>
  <TitlesOfParts>
    <vt:vector size="53" baseType="lpstr">
      <vt:lpstr>Google Sans</vt:lpstr>
      <vt:lpstr>Verdana</vt:lpstr>
      <vt:lpstr>Arial</vt:lpstr>
      <vt:lpstr>Calibri Light</vt:lpstr>
      <vt:lpstr>Calibri</vt:lpstr>
      <vt:lpstr>Office Theme</vt:lpstr>
      <vt:lpstr>PPP_SLEGA_TXT_CSI</vt:lpstr>
      <vt:lpstr>2_Office Theme</vt:lpstr>
      <vt:lpstr>PowerPoint Presentation</vt:lpstr>
      <vt:lpstr>PowerPoint Presentation</vt:lpstr>
      <vt:lpstr>PowerPoint Presentation</vt:lpstr>
      <vt:lpstr>1994 – Examination tape/cardboard – Explosive Device</vt:lpstr>
      <vt:lpstr>Visual Examination</vt:lpstr>
      <vt:lpstr>Surface + Background light</vt:lpstr>
      <vt:lpstr>Gentian Violet</vt:lpstr>
      <vt:lpstr>PowerPoint Presentation</vt:lpstr>
      <vt:lpstr>PowerPoint Presentation</vt:lpstr>
      <vt:lpstr>Fluorescence on Cyanoacrylate</vt:lpstr>
      <vt:lpstr>Fluorescence on Cyanoacrylate</vt:lpstr>
      <vt:lpstr>Fluorescence Options</vt:lpstr>
      <vt:lpstr>PowerPoint Presentation</vt:lpstr>
      <vt:lpstr>PowerPoint Presentation</vt:lpstr>
      <vt:lpstr>Cyanoacrylate – mid nineties</vt:lpstr>
      <vt:lpstr>Cyanoacrylate – mid nineties</vt:lpstr>
      <vt:lpstr>3rd Level/Forged Fingerprints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Colour Models</vt:lpstr>
      <vt:lpstr>Colour Channels – Film Photography</vt:lpstr>
      <vt:lpstr>PowerPoint Presentation</vt:lpstr>
      <vt:lpstr>Colour Models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Darren Corbett</dc:creator>
  <cp:lastModifiedBy>esther</cp:lastModifiedBy>
  <cp:revision>31</cp:revision>
  <dcterms:created xsi:type="dcterms:W3CDTF">2017-12-05T09:48:52Z</dcterms:created>
  <dcterms:modified xsi:type="dcterms:W3CDTF">2024-11-21T16:02:47Z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0x01010070075B87A7E3A94A87478553C1950FBF</vt:lpwstr>
  </property>
</Properties>
</file>